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7" r:id="rId2"/>
  </p:sldMasterIdLst>
  <p:notesMasterIdLst>
    <p:notesMasterId r:id="rId71"/>
  </p:notesMasterIdLst>
  <p:handoutMasterIdLst>
    <p:handoutMasterId r:id="rId72"/>
  </p:handoutMasterIdLst>
  <p:sldIdLst>
    <p:sldId id="344" r:id="rId3"/>
    <p:sldId id="498" r:id="rId4"/>
    <p:sldId id="499" r:id="rId5"/>
    <p:sldId id="547" r:id="rId6"/>
    <p:sldId id="501" r:id="rId7"/>
    <p:sldId id="502" r:id="rId8"/>
    <p:sldId id="503" r:id="rId9"/>
    <p:sldId id="548" r:id="rId10"/>
    <p:sldId id="505" r:id="rId11"/>
    <p:sldId id="506" r:id="rId12"/>
    <p:sldId id="507" r:id="rId13"/>
    <p:sldId id="508" r:id="rId14"/>
    <p:sldId id="509" r:id="rId15"/>
    <p:sldId id="510" r:id="rId16"/>
    <p:sldId id="511" r:id="rId17"/>
    <p:sldId id="550" r:id="rId18"/>
    <p:sldId id="576" r:id="rId19"/>
    <p:sldId id="512" r:id="rId20"/>
    <p:sldId id="513" r:id="rId21"/>
    <p:sldId id="514" r:id="rId22"/>
    <p:sldId id="577" r:id="rId23"/>
    <p:sldId id="515" r:id="rId24"/>
    <p:sldId id="516" r:id="rId25"/>
    <p:sldId id="517" r:id="rId26"/>
    <p:sldId id="578" r:id="rId27"/>
    <p:sldId id="518" r:id="rId28"/>
    <p:sldId id="519" r:id="rId29"/>
    <p:sldId id="520" r:id="rId30"/>
    <p:sldId id="521" r:id="rId31"/>
    <p:sldId id="522" r:id="rId32"/>
    <p:sldId id="523" r:id="rId33"/>
    <p:sldId id="524" r:id="rId34"/>
    <p:sldId id="525" r:id="rId35"/>
    <p:sldId id="526" r:id="rId36"/>
    <p:sldId id="551" r:id="rId37"/>
    <p:sldId id="527" r:id="rId38"/>
    <p:sldId id="528" r:id="rId39"/>
    <p:sldId id="529" r:id="rId40"/>
    <p:sldId id="530" r:id="rId41"/>
    <p:sldId id="549" r:id="rId42"/>
    <p:sldId id="552" r:id="rId43"/>
    <p:sldId id="532" r:id="rId44"/>
    <p:sldId id="533" r:id="rId45"/>
    <p:sldId id="534" r:id="rId46"/>
    <p:sldId id="535" r:id="rId47"/>
    <p:sldId id="554" r:id="rId48"/>
    <p:sldId id="555" r:id="rId49"/>
    <p:sldId id="556" r:id="rId50"/>
    <p:sldId id="557" r:id="rId51"/>
    <p:sldId id="558" r:id="rId52"/>
    <p:sldId id="559" r:id="rId53"/>
    <p:sldId id="536" r:id="rId54"/>
    <p:sldId id="560" r:id="rId55"/>
    <p:sldId id="561" r:id="rId56"/>
    <p:sldId id="562" r:id="rId57"/>
    <p:sldId id="563" r:id="rId58"/>
    <p:sldId id="564" r:id="rId59"/>
    <p:sldId id="565" r:id="rId60"/>
    <p:sldId id="566" r:id="rId61"/>
    <p:sldId id="567" r:id="rId62"/>
    <p:sldId id="568" r:id="rId63"/>
    <p:sldId id="569" r:id="rId64"/>
    <p:sldId id="570" r:id="rId65"/>
    <p:sldId id="571" r:id="rId66"/>
    <p:sldId id="572" r:id="rId67"/>
    <p:sldId id="573" r:id="rId68"/>
    <p:sldId id="574" r:id="rId69"/>
    <p:sldId id="575" r:id="rId70"/>
  </p:sldIdLst>
  <p:sldSz cx="13004800" cy="9753600"/>
  <p:notesSz cx="6858000" cy="9144000"/>
  <p:defaultTextStyle>
    <a:defPPr>
      <a:defRPr lang="en-US"/>
    </a:defPPr>
    <a:lvl1pPr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1pPr>
    <a:lvl2pPr marL="4572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2pPr>
    <a:lvl3pPr marL="9144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3pPr>
    <a:lvl4pPr marL="13716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4pPr>
    <a:lvl5pPr marL="18288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5pPr>
    <a:lvl6pPr marL="22860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6pPr>
    <a:lvl7pPr marL="27432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7pPr>
    <a:lvl8pPr marL="32004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8pPr>
    <a:lvl9pPr marL="36576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006600"/>
    <a:srgbClr val="3399FF"/>
    <a:srgbClr val="6699FF"/>
    <a:srgbClr val="CCECFF"/>
    <a:srgbClr val="005EA4"/>
    <a:srgbClr val="004376"/>
    <a:srgbClr val="008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38" d="100"/>
          <a:sy n="38" d="100"/>
        </p:scale>
        <p:origin x="-816" y="-72"/>
      </p:cViewPr>
      <p:guideLst>
        <p:guide orient="horz" pos="3072"/>
        <p:guide pos="4096"/>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fld id="{9F3C1B60-2814-4519-82AD-0A53EF91101F}" type="datetime1">
              <a:rPr lang="nl-NL"/>
              <a:pPr>
                <a:defRPr/>
              </a:pPr>
              <a:t>25-9-2016</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F46286C1-AFAA-4286-B478-2BD048D35718}" type="slidenum">
              <a:rPr lang="nl-NL"/>
              <a:pPr>
                <a:defRPr/>
              </a:pPr>
              <a:t>‹#›</a:t>
            </a:fld>
            <a:endParaRPr lang="nl-NL"/>
          </a:p>
        </p:txBody>
      </p:sp>
    </p:spTree>
    <p:extLst>
      <p:ext uri="{BB962C8B-B14F-4D97-AF65-F5344CB8AC3E}">
        <p14:creationId xmlns:p14="http://schemas.microsoft.com/office/powerpoint/2010/main" val="3653677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fld id="{3B7429B9-DCDC-4627-93FE-9751726E61D0}" type="datetime1">
              <a:rPr lang="nl-NL"/>
              <a:pPr>
                <a:defRPr/>
              </a:pPr>
              <a:t>25-9-2016</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nl-NL" noProof="0" smtClean="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nl-NL" noProof="0" smtClean="0"/>
              <a:t>Klik om de tekststijl van het model te bewerken</a:t>
            </a:r>
          </a:p>
          <a:p>
            <a:pPr lvl="1"/>
            <a:r>
              <a:rPr lang="nl-NL" noProof="0" smtClean="0"/>
              <a:t>Tweede niveau</a:t>
            </a:r>
          </a:p>
          <a:p>
            <a:pPr lvl="2"/>
            <a:r>
              <a:rPr lang="nl-NL" noProof="0" smtClean="0"/>
              <a:t>Derde niveau</a:t>
            </a:r>
          </a:p>
          <a:p>
            <a:pPr lvl="3"/>
            <a:r>
              <a:rPr lang="nl-NL" noProof="0" smtClean="0"/>
              <a:t>Vierde niveau</a:t>
            </a:r>
          </a:p>
          <a:p>
            <a:pPr lvl="4"/>
            <a:r>
              <a:rPr lang="nl-NL" noProof="0" smtClean="0"/>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1FA36493-7C4A-445B-8505-048A75403C50}" type="slidenum">
              <a:rPr lang="nl-NL"/>
              <a:pPr>
                <a:defRPr/>
              </a:pPr>
              <a:t>‹#›</a:t>
            </a:fld>
            <a:endParaRPr lang="nl-NL"/>
          </a:p>
        </p:txBody>
      </p:sp>
    </p:spTree>
    <p:extLst>
      <p:ext uri="{BB962C8B-B14F-4D97-AF65-F5344CB8AC3E}">
        <p14:creationId xmlns:p14="http://schemas.microsoft.com/office/powerpoint/2010/main" val="945408323"/>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1144588" y="685800"/>
            <a:ext cx="4573587" cy="3429000"/>
          </a:xfrm>
          <a:solidFill>
            <a:srgbClr val="FFFFFF"/>
          </a:solidFill>
          <a:ln/>
        </p:spPr>
      </p:sp>
      <p:sp>
        <p:nvSpPr>
          <p:cNvPr id="56323" name="Rectangle 3"/>
          <p:cNvSpPr>
            <a:spLocks noGrp="1" noChangeArrowheads="1"/>
          </p:cNvSpPr>
          <p:nvPr>
            <p:ph type="body" idx="1"/>
          </p:nvPr>
        </p:nvSpPr>
        <p:spPr>
          <a:xfrm>
            <a:off x="913991" y="4341522"/>
            <a:ext cx="5030018" cy="4116005"/>
          </a:xfrm>
          <a:solidFill>
            <a:srgbClr val="FFFFFF"/>
          </a:solidFill>
          <a:ln>
            <a:solidFill>
              <a:srgbClr val="000000"/>
            </a:solidFill>
          </a:ln>
        </p:spPr>
        <p:txBody>
          <a:bodyPr lIns="87726" tIns="43862" rIns="87726" bIns="43862"/>
          <a:lstStyle/>
          <a:p>
            <a:endParaRPr lang="nl-NL"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1144588" y="685800"/>
            <a:ext cx="4573587" cy="3429000"/>
          </a:xfrm>
          <a:solidFill>
            <a:srgbClr val="FFFFFF"/>
          </a:solidFill>
          <a:ln/>
        </p:spPr>
      </p:sp>
      <p:sp>
        <p:nvSpPr>
          <p:cNvPr id="58371" name="Rectangle 3"/>
          <p:cNvSpPr>
            <a:spLocks noGrp="1" noChangeArrowheads="1"/>
          </p:cNvSpPr>
          <p:nvPr>
            <p:ph type="body" idx="1"/>
          </p:nvPr>
        </p:nvSpPr>
        <p:spPr>
          <a:xfrm>
            <a:off x="913991" y="4341522"/>
            <a:ext cx="5030018" cy="4116005"/>
          </a:xfrm>
          <a:solidFill>
            <a:srgbClr val="FFFFFF"/>
          </a:solidFill>
          <a:ln>
            <a:solidFill>
              <a:srgbClr val="000000"/>
            </a:solidFill>
          </a:ln>
        </p:spPr>
        <p:txBody>
          <a:bodyPr lIns="87726" tIns="43862" rIns="87726" bIns="43862"/>
          <a:lstStyle/>
          <a:p>
            <a:endParaRPr lang="nl-NL"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026"/>
          <p:cNvSpPr>
            <a:spLocks noGrp="1" noRot="1" noChangeAspect="1" noChangeArrowheads="1" noTextEdit="1"/>
          </p:cNvSpPr>
          <p:nvPr>
            <p:ph type="sldImg"/>
          </p:nvPr>
        </p:nvSpPr>
        <p:spPr>
          <a:ln/>
        </p:spPr>
      </p:sp>
      <p:sp>
        <p:nvSpPr>
          <p:cNvPr id="79875" name="Rectangle 1027"/>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solidFill>
            <a:srgbClr val="FFFFFF"/>
          </a:solidFill>
          <a:ln/>
        </p:spPr>
      </p:sp>
      <p:sp>
        <p:nvSpPr>
          <p:cNvPr id="87043" name="Rectangle 3"/>
          <p:cNvSpPr>
            <a:spLocks noGrp="1" noChangeArrowheads="1"/>
          </p:cNvSpPr>
          <p:nvPr>
            <p:ph type="body" idx="1"/>
          </p:nvPr>
        </p:nvSpPr>
        <p:spPr>
          <a:solidFill>
            <a:srgbClr val="FFFFFF"/>
          </a:solidFill>
          <a:ln>
            <a:solidFill>
              <a:srgbClr val="000000"/>
            </a:solidFill>
          </a:ln>
        </p:spPr>
        <p:txBody>
          <a:bodyPr/>
          <a:lstStyle/>
          <a:p>
            <a:endParaRPr lang="nl-NL"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solidFill>
            <a:srgbClr val="FFFFFF"/>
          </a:solidFill>
          <a:ln/>
        </p:spPr>
      </p:sp>
      <p:sp>
        <p:nvSpPr>
          <p:cNvPr id="60419" name="Rectangle 3"/>
          <p:cNvSpPr>
            <a:spLocks noGrp="1" noChangeArrowheads="1"/>
          </p:cNvSpPr>
          <p:nvPr>
            <p:ph type="body" idx="1"/>
          </p:nvPr>
        </p:nvSpPr>
        <p:spPr>
          <a:solidFill>
            <a:srgbClr val="FFFFFF"/>
          </a:solidFill>
          <a:ln>
            <a:solidFill>
              <a:srgbClr val="000000"/>
            </a:solidFill>
          </a:ln>
        </p:spPr>
        <p:txBody>
          <a:bodyPr/>
          <a:lstStyle/>
          <a:p>
            <a:endParaRPr lang="nl-NL"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solidFill>
            <a:srgbClr val="FFFFFF"/>
          </a:solidFill>
          <a:ln/>
        </p:spPr>
      </p:sp>
      <p:sp>
        <p:nvSpPr>
          <p:cNvPr id="61443" name="Rectangle 3"/>
          <p:cNvSpPr>
            <a:spLocks noGrp="1" noChangeArrowheads="1"/>
          </p:cNvSpPr>
          <p:nvPr>
            <p:ph type="body" idx="1"/>
          </p:nvPr>
        </p:nvSpPr>
        <p:spPr>
          <a:solidFill>
            <a:srgbClr val="FFFFFF"/>
          </a:solidFill>
          <a:ln>
            <a:solidFill>
              <a:srgbClr val="000000"/>
            </a:solidFill>
          </a:ln>
        </p:spPr>
        <p:txBody>
          <a:bodyPr/>
          <a:lstStyle/>
          <a:p>
            <a:endParaRPr lang="nl-NL"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solidFill>
            <a:srgbClr val="FFFFFF"/>
          </a:solidFill>
          <a:ln/>
        </p:spPr>
      </p:sp>
      <p:sp>
        <p:nvSpPr>
          <p:cNvPr id="63491" name="Rectangle 3"/>
          <p:cNvSpPr>
            <a:spLocks noGrp="1" noChangeArrowheads="1"/>
          </p:cNvSpPr>
          <p:nvPr>
            <p:ph type="body" idx="1"/>
          </p:nvPr>
        </p:nvSpPr>
        <p:spPr>
          <a:solidFill>
            <a:srgbClr val="FFFFFF"/>
          </a:solidFill>
          <a:ln>
            <a:solidFill>
              <a:srgbClr val="000000"/>
            </a:solidFill>
          </a:ln>
        </p:spPr>
        <p:txBody>
          <a:bodyPr/>
          <a:lstStyle/>
          <a:p>
            <a:endParaRPr lang="nl-NL"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solidFill>
            <a:srgbClr val="FFFFFF"/>
          </a:solidFill>
          <a:ln/>
        </p:spPr>
      </p:sp>
      <p:sp>
        <p:nvSpPr>
          <p:cNvPr id="65539" name="Rectangle 3"/>
          <p:cNvSpPr>
            <a:spLocks noGrp="1" noChangeArrowheads="1"/>
          </p:cNvSpPr>
          <p:nvPr>
            <p:ph type="body" idx="1"/>
          </p:nvPr>
        </p:nvSpPr>
        <p:spPr>
          <a:solidFill>
            <a:srgbClr val="FFFFFF"/>
          </a:solidFill>
          <a:ln>
            <a:solidFill>
              <a:srgbClr val="000000"/>
            </a:solidFill>
          </a:ln>
        </p:spPr>
        <p:txBody>
          <a:bodyPr/>
          <a:lstStyle/>
          <a:p>
            <a:endParaRPr lang="nl-NL"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1 zonder opsomm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Titelstijl van model bewerken</a:t>
            </a:r>
            <a:endParaRPr lang="nl-NL" dirty="0"/>
          </a:p>
        </p:txBody>
      </p:sp>
      <p:sp>
        <p:nvSpPr>
          <p:cNvPr id="3" name="Tijdelijke aanduiding voor inhoud 2"/>
          <p:cNvSpPr>
            <a:spLocks noGrp="1"/>
          </p:cNvSpPr>
          <p:nvPr>
            <p:ph idx="1"/>
          </p:nvPr>
        </p:nvSpPr>
        <p:spPr/>
        <p:txBody>
          <a:bodyPr/>
          <a:lstStyle>
            <a:lvl1pPr marL="0" indent="0">
              <a:buNone/>
              <a:defRPr sz="2500">
                <a:latin typeface="Arial"/>
                <a:cs typeface="Arial"/>
              </a:defRPr>
            </a:lvl1pPr>
            <a:lvl2pPr marL="0" indent="0">
              <a:buFont typeface="Arial"/>
              <a:buNone/>
              <a:defRPr sz="2500">
                <a:solidFill>
                  <a:srgbClr val="FFFFFF"/>
                </a:solidFill>
                <a:latin typeface="Arial"/>
                <a:cs typeface="Arial"/>
              </a:defRPr>
            </a:lvl2pPr>
            <a:lvl3pPr marL="0" indent="0">
              <a:buFont typeface="Arial"/>
              <a:buNone/>
              <a:defRPr sz="2500">
                <a:solidFill>
                  <a:srgbClr val="FFFFFF"/>
                </a:solidFill>
                <a:latin typeface="Arial"/>
                <a:cs typeface="Arial"/>
              </a:defRPr>
            </a:lvl3pPr>
            <a:lvl4pPr marL="0" indent="0">
              <a:buFont typeface="Arial"/>
              <a:buNone/>
              <a:defRPr sz="2500">
                <a:solidFill>
                  <a:srgbClr val="FFFFFF"/>
                </a:solidFill>
                <a:latin typeface="Arial"/>
                <a:cs typeface="Arial"/>
              </a:defRPr>
            </a:lvl4pPr>
            <a:lvl5pPr marL="0" indent="0">
              <a:buFont typeface="Arial"/>
              <a:buNone/>
              <a:defRPr sz="2500">
                <a:solidFill>
                  <a:srgbClr val="FFFFFF"/>
                </a:solidFill>
                <a:latin typeface="Arial"/>
                <a:cs typeface="Arial"/>
              </a:defRPr>
            </a:lvl5p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Tree>
    <p:extLst>
      <p:ext uri="{BB962C8B-B14F-4D97-AF65-F5344CB8AC3E}">
        <p14:creationId xmlns:p14="http://schemas.microsoft.com/office/powerpoint/2010/main" val="407294341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kolom opsomming met afbeeld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Titelstijl van model bewerken</a:t>
            </a:r>
            <a:endParaRPr lang="nl-NL" dirty="0"/>
          </a:p>
        </p:txBody>
      </p:sp>
      <p:sp>
        <p:nvSpPr>
          <p:cNvPr id="3" name="Tijdelijke aanduiding voor inhoud 2"/>
          <p:cNvSpPr>
            <a:spLocks noGrp="1"/>
          </p:cNvSpPr>
          <p:nvPr>
            <p:ph sz="half" idx="1"/>
          </p:nvPr>
        </p:nvSpPr>
        <p:spPr>
          <a:xfrm>
            <a:off x="900000" y="2070000"/>
            <a:ext cx="5328000" cy="6007100"/>
          </a:xfrm>
        </p:spPr>
        <p:txBody>
          <a:bodyPr/>
          <a:lstStyle>
            <a:lvl1pPr>
              <a:defRPr sz="2500">
                <a:latin typeface="+mn-lt"/>
              </a:defRPr>
            </a:lvl1pPr>
            <a:lvl2pPr>
              <a:buFont typeface="Lucida Grande"/>
              <a:buChar char="-"/>
              <a:defRPr sz="2100">
                <a:latin typeface="+mn-lt"/>
              </a:defRPr>
            </a:lvl2pPr>
            <a:lvl3pPr>
              <a:buFont typeface="Lucida Grande"/>
              <a:buChar char="-"/>
              <a:defRPr sz="2100">
                <a:latin typeface="+mn-lt"/>
              </a:defRPr>
            </a:lvl3pPr>
            <a:lvl4pPr>
              <a:buFont typeface="Lucida Grande"/>
              <a:buChar char="-"/>
              <a:defRPr sz="2100">
                <a:latin typeface="+mn-lt"/>
              </a:defRPr>
            </a:lvl4pPr>
            <a:lvl5pPr>
              <a:buFont typeface="Lucida Grande"/>
              <a:buChar char="-"/>
              <a:defRPr sz="2100">
                <a:latin typeface="+mn-lt"/>
              </a:defRPr>
            </a:lvl5pPr>
            <a:lvl6pPr>
              <a:defRPr sz="1800"/>
            </a:lvl6pPr>
            <a:lvl7pPr>
              <a:defRPr sz="1800"/>
            </a:lvl7pPr>
            <a:lvl8pPr>
              <a:defRPr sz="1800"/>
            </a:lvl8pPr>
            <a:lvl9pPr>
              <a:defRPr sz="1800"/>
            </a:lvl9p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5" name="Tijdelijke aanduiding voor afbeelding 2"/>
          <p:cNvSpPr>
            <a:spLocks noGrp="1" noChangeAspect="1"/>
          </p:cNvSpPr>
          <p:nvPr>
            <p:ph type="pic" idx="10"/>
          </p:nvPr>
        </p:nvSpPr>
        <p:spPr>
          <a:xfrm>
            <a:off x="6577200" y="2133600"/>
            <a:ext cx="5328000" cy="3679643"/>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smtClean="0">
              <a:sym typeface="Kievit-Book" charset="0"/>
            </a:endParaRPr>
          </a:p>
        </p:txBody>
      </p:sp>
      <p:sp>
        <p:nvSpPr>
          <p:cNvPr id="6" name="Slide Number Placeholder 3"/>
          <p:cNvSpPr>
            <a:spLocks noGrp="1"/>
          </p:cNvSpPr>
          <p:nvPr>
            <p:ph type="sldNum" sz="quarter" idx="4"/>
          </p:nvPr>
        </p:nvSpPr>
        <p:spPr>
          <a:xfrm>
            <a:off x="957784" y="8802688"/>
            <a:ext cx="3033712" cy="519112"/>
          </a:xfrm>
          <a:prstGeom prst="rect">
            <a:avLst/>
          </a:prstGeom>
        </p:spPr>
        <p:txBody>
          <a:bodyPr vert="horz" lIns="91440" tIns="45720" rIns="91440" bIns="45720" rtlCol="0" anchor="ctr"/>
          <a:lstStyle>
            <a:lvl1pPr algn="l">
              <a:defRPr sz="2000">
                <a:solidFill>
                  <a:schemeClr val="bg1"/>
                </a:solidFill>
                <a:latin typeface="+mj-lt"/>
              </a:defRPr>
            </a:lvl1pPr>
          </a:lstStyle>
          <a:p>
            <a:fld id="{4F0FB6BC-84A6-4609-A72D-14054CEE50D6}" type="slidenum">
              <a:rPr lang="en-US" smtClean="0"/>
              <a:pPr/>
              <a:t>‹#›</a:t>
            </a:fld>
            <a:endParaRPr lang="en-US" dirty="0"/>
          </a:p>
        </p:txBody>
      </p:sp>
    </p:spTree>
    <p:extLst>
      <p:ext uri="{BB962C8B-B14F-4D97-AF65-F5344CB8AC3E}">
        <p14:creationId xmlns:p14="http://schemas.microsoft.com/office/powerpoint/2010/main" val="90675408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5" name="Tijdelijke aanduiding voor afbeelding 2"/>
          <p:cNvSpPr>
            <a:spLocks noGrp="1" noChangeAspect="1"/>
          </p:cNvSpPr>
          <p:nvPr/>
        </p:nvSpPr>
        <p:spPr bwMode="auto">
          <a:xfrm>
            <a:off x="10056813" y="5289550"/>
            <a:ext cx="8791575" cy="659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lstStyle/>
          <a:p>
            <a:pPr marL="342900" indent="-342900" eaLnBrk="0" hangingPunct="0">
              <a:buFontTx/>
              <a:buChar char="•"/>
            </a:pPr>
            <a:endParaRPr lang="nl-NL" sz="2100">
              <a:solidFill>
                <a:srgbClr val="141313"/>
              </a:solidFill>
              <a:latin typeface="Arial" pitchFamily="34" charset="0"/>
              <a:ea typeface="MS PGothic" pitchFamily="34" charset="-128"/>
              <a:sym typeface="Kievit-Book" charset="0"/>
            </a:endParaRPr>
          </a:p>
        </p:txBody>
      </p:sp>
      <p:sp>
        <p:nvSpPr>
          <p:cNvPr id="3" name="Tijdelijke aanduiding voor afbeelding 2"/>
          <p:cNvSpPr>
            <a:spLocks noGrp="1" noChangeAspect="1"/>
          </p:cNvSpPr>
          <p:nvPr>
            <p:ph type="pic" idx="1"/>
          </p:nvPr>
        </p:nvSpPr>
        <p:spPr>
          <a:xfrm>
            <a:off x="2132012" y="806079"/>
            <a:ext cx="8789988" cy="6592042"/>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n w="25400">
                  <a:solidFill>
                    <a:schemeClr val="tx1"/>
                  </a:solidFill>
                </a:ln>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
        <p:nvSpPr>
          <p:cNvPr id="4" name="Tijdelijke aanduiding voor tekst 3"/>
          <p:cNvSpPr>
            <a:spLocks noGrp="1"/>
          </p:cNvSpPr>
          <p:nvPr>
            <p:ph type="body" sz="half" idx="2"/>
          </p:nvPr>
        </p:nvSpPr>
        <p:spPr>
          <a:xfrm>
            <a:off x="2159000" y="7543799"/>
            <a:ext cx="8763000" cy="533401"/>
          </a:xfrm>
        </p:spPr>
        <p:txBody>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smtClean="0"/>
              <a:t>Klik om de tekststijl van het model te bewerken</a:t>
            </a:r>
          </a:p>
        </p:txBody>
      </p:sp>
      <p:sp>
        <p:nvSpPr>
          <p:cNvPr id="6" name="Slide Number Placeholder 3"/>
          <p:cNvSpPr>
            <a:spLocks noGrp="1"/>
          </p:cNvSpPr>
          <p:nvPr>
            <p:ph type="sldNum" sz="quarter" idx="4"/>
          </p:nvPr>
        </p:nvSpPr>
        <p:spPr>
          <a:xfrm>
            <a:off x="957784" y="8802688"/>
            <a:ext cx="3033712" cy="519112"/>
          </a:xfrm>
          <a:prstGeom prst="rect">
            <a:avLst/>
          </a:prstGeom>
        </p:spPr>
        <p:txBody>
          <a:bodyPr vert="horz" lIns="91440" tIns="45720" rIns="91440" bIns="45720" rtlCol="0" anchor="ctr"/>
          <a:lstStyle>
            <a:lvl1pPr algn="l">
              <a:defRPr sz="2000">
                <a:solidFill>
                  <a:schemeClr val="bg1"/>
                </a:solidFill>
                <a:latin typeface="+mj-lt"/>
              </a:defRPr>
            </a:lvl1pPr>
          </a:lstStyle>
          <a:p>
            <a:fld id="{4F0FB6BC-84A6-4609-A72D-14054CEE50D6}" type="slidenum">
              <a:rPr lang="en-US" smtClean="0"/>
              <a:pPr/>
              <a:t>‹#›</a:t>
            </a:fld>
            <a:endParaRPr lang="en-US" dirty="0"/>
          </a:p>
        </p:txBody>
      </p:sp>
    </p:spTree>
    <p:extLst>
      <p:ext uri="{BB962C8B-B14F-4D97-AF65-F5344CB8AC3E}">
        <p14:creationId xmlns:p14="http://schemas.microsoft.com/office/powerpoint/2010/main" val="355384602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fbeelding">
    <p:spTree>
      <p:nvGrpSpPr>
        <p:cNvPr id="1" name=""/>
        <p:cNvGrpSpPr/>
        <p:nvPr/>
      </p:nvGrpSpPr>
      <p:grpSpPr>
        <a:xfrm>
          <a:off x="0" y="0"/>
          <a:ext cx="0" cy="0"/>
          <a:chOff x="0" y="0"/>
          <a:chExt cx="0" cy="0"/>
        </a:xfrm>
      </p:grpSpPr>
      <p:sp>
        <p:nvSpPr>
          <p:cNvPr id="4" name="Tijdelijke aanduiding voor afbeelding 2"/>
          <p:cNvSpPr>
            <a:spLocks noGrp="1" noChangeAspect="1"/>
          </p:cNvSpPr>
          <p:nvPr/>
        </p:nvSpPr>
        <p:spPr bwMode="auto">
          <a:xfrm>
            <a:off x="10056813" y="5289550"/>
            <a:ext cx="8791575" cy="659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lstStyle/>
          <a:p>
            <a:pPr marL="342900" indent="-342900" eaLnBrk="0" hangingPunct="0">
              <a:buFontTx/>
              <a:buChar char="•"/>
            </a:pPr>
            <a:endParaRPr lang="nl-NL" sz="2100">
              <a:solidFill>
                <a:srgbClr val="141313"/>
              </a:solidFill>
              <a:latin typeface="Arial" pitchFamily="34" charset="0"/>
              <a:ea typeface="MS PGothic" pitchFamily="34" charset="-128"/>
              <a:sym typeface="Kievit-Book" charset="0"/>
            </a:endParaRPr>
          </a:p>
        </p:txBody>
      </p:sp>
      <p:sp>
        <p:nvSpPr>
          <p:cNvPr id="3" name="Tijdelijke aanduiding voor afbeelding 2"/>
          <p:cNvSpPr>
            <a:spLocks noGrp="1" noChangeAspect="1"/>
          </p:cNvSpPr>
          <p:nvPr>
            <p:ph type="pic" idx="1"/>
          </p:nvPr>
        </p:nvSpPr>
        <p:spPr>
          <a:xfrm>
            <a:off x="0" y="0"/>
            <a:ext cx="13004800" cy="8460000"/>
          </a:xfrm>
          <a:ln>
            <a:solidFill>
              <a:schemeClr val="tx1"/>
            </a:solidFill>
          </a:ln>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
        <p:nvSpPr>
          <p:cNvPr id="5" name="Slide Number Placeholder 3"/>
          <p:cNvSpPr>
            <a:spLocks noGrp="1"/>
          </p:cNvSpPr>
          <p:nvPr>
            <p:ph type="sldNum" sz="quarter" idx="4"/>
          </p:nvPr>
        </p:nvSpPr>
        <p:spPr>
          <a:xfrm>
            <a:off x="957784" y="8802688"/>
            <a:ext cx="3033712" cy="519112"/>
          </a:xfrm>
          <a:prstGeom prst="rect">
            <a:avLst/>
          </a:prstGeom>
        </p:spPr>
        <p:txBody>
          <a:bodyPr vert="horz" lIns="91440" tIns="45720" rIns="91440" bIns="45720" rtlCol="0" anchor="ctr"/>
          <a:lstStyle>
            <a:lvl1pPr algn="l">
              <a:defRPr sz="2000">
                <a:solidFill>
                  <a:schemeClr val="bg1"/>
                </a:solidFill>
                <a:latin typeface="+mj-lt"/>
              </a:defRPr>
            </a:lvl1pPr>
          </a:lstStyle>
          <a:p>
            <a:fld id="{4F0FB6BC-84A6-4609-A72D-14054CEE50D6}" type="slidenum">
              <a:rPr lang="en-US" smtClean="0"/>
              <a:pPr/>
              <a:t>‹#›</a:t>
            </a:fld>
            <a:endParaRPr lang="en-US" dirty="0"/>
          </a:p>
        </p:txBody>
      </p:sp>
    </p:spTree>
    <p:extLst>
      <p:ext uri="{BB962C8B-B14F-4D97-AF65-F5344CB8AC3E}">
        <p14:creationId xmlns:p14="http://schemas.microsoft.com/office/powerpoint/2010/main" val="294902106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fbeelding 4x">
    <p:spTree>
      <p:nvGrpSpPr>
        <p:cNvPr id="1" name=""/>
        <p:cNvGrpSpPr/>
        <p:nvPr/>
      </p:nvGrpSpPr>
      <p:grpSpPr>
        <a:xfrm>
          <a:off x="0" y="0"/>
          <a:ext cx="0" cy="0"/>
          <a:chOff x="0" y="0"/>
          <a:chExt cx="0" cy="0"/>
        </a:xfrm>
      </p:grpSpPr>
      <p:sp>
        <p:nvSpPr>
          <p:cNvPr id="6" name="Tijdelijke aanduiding voor afbeelding 2"/>
          <p:cNvSpPr>
            <a:spLocks noGrp="1" noChangeAspect="1"/>
          </p:cNvSpPr>
          <p:nvPr/>
        </p:nvSpPr>
        <p:spPr bwMode="auto">
          <a:xfrm>
            <a:off x="10056813" y="5289550"/>
            <a:ext cx="8791575" cy="659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lstStyle/>
          <a:p>
            <a:pPr marL="342900" indent="-342900" eaLnBrk="0" hangingPunct="0">
              <a:buFontTx/>
              <a:buChar char="•"/>
            </a:pPr>
            <a:endParaRPr lang="nl-NL" sz="2100">
              <a:solidFill>
                <a:srgbClr val="141313"/>
              </a:solidFill>
              <a:latin typeface="Arial" pitchFamily="34" charset="0"/>
              <a:ea typeface="MS PGothic" pitchFamily="34" charset="-128"/>
              <a:sym typeface="Kievit-Book" charset="0"/>
            </a:endParaRPr>
          </a:p>
        </p:txBody>
      </p:sp>
      <p:sp>
        <p:nvSpPr>
          <p:cNvPr id="3" name="Tijdelijke aanduiding voor afbeelding 2"/>
          <p:cNvSpPr>
            <a:spLocks noGrp="1" noChangeAspect="1"/>
          </p:cNvSpPr>
          <p:nvPr>
            <p:ph type="pic" idx="1"/>
          </p:nvPr>
        </p:nvSpPr>
        <p:spPr>
          <a:xfrm>
            <a:off x="0" y="0"/>
            <a:ext cx="6502400" cy="4248000"/>
          </a:xfrm>
          <a:solidFill>
            <a:schemeClr val="tx1"/>
          </a:solidFill>
          <a:ln w="25400">
            <a:solidFill>
              <a:schemeClr val="tx1"/>
            </a:solidFill>
          </a:ln>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
        <p:nvSpPr>
          <p:cNvPr id="4" name="Tijdelijke aanduiding voor afbeelding 2"/>
          <p:cNvSpPr>
            <a:spLocks noGrp="1" noChangeAspect="1"/>
          </p:cNvSpPr>
          <p:nvPr>
            <p:ph type="pic" idx="10"/>
          </p:nvPr>
        </p:nvSpPr>
        <p:spPr>
          <a:xfrm>
            <a:off x="6502400" y="0"/>
            <a:ext cx="6502400" cy="4248000"/>
          </a:xfrm>
          <a:solidFill>
            <a:schemeClr val="tx1"/>
          </a:solidFill>
          <a:ln w="25400">
            <a:solidFill>
              <a:schemeClr val="tx1"/>
            </a:solidFill>
          </a:ln>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
        <p:nvSpPr>
          <p:cNvPr id="9" name="Tijdelijke aanduiding voor afbeelding 2"/>
          <p:cNvSpPr>
            <a:spLocks noGrp="1" noChangeAspect="1"/>
          </p:cNvSpPr>
          <p:nvPr>
            <p:ph type="pic" idx="11"/>
          </p:nvPr>
        </p:nvSpPr>
        <p:spPr>
          <a:xfrm>
            <a:off x="0" y="4240800"/>
            <a:ext cx="6502400" cy="4212000"/>
          </a:xfrm>
          <a:solidFill>
            <a:schemeClr val="tx1"/>
          </a:solidFill>
          <a:ln w="25400">
            <a:solidFill>
              <a:schemeClr val="tx1"/>
            </a:solidFill>
          </a:ln>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
        <p:nvSpPr>
          <p:cNvPr id="10" name="Tijdelijke aanduiding voor afbeelding 2"/>
          <p:cNvSpPr>
            <a:spLocks noGrp="1" noChangeAspect="1"/>
          </p:cNvSpPr>
          <p:nvPr>
            <p:ph type="pic" idx="12"/>
          </p:nvPr>
        </p:nvSpPr>
        <p:spPr>
          <a:xfrm>
            <a:off x="6502400" y="4240800"/>
            <a:ext cx="6502400" cy="4212000"/>
          </a:xfrm>
          <a:solidFill>
            <a:schemeClr val="tx1"/>
          </a:solidFill>
          <a:ln w="25400">
            <a:solidFill>
              <a:schemeClr val="tx1"/>
            </a:solidFill>
          </a:ln>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
        <p:nvSpPr>
          <p:cNvPr id="7" name="Slide Number Placeholder 3"/>
          <p:cNvSpPr>
            <a:spLocks noGrp="1"/>
          </p:cNvSpPr>
          <p:nvPr>
            <p:ph type="sldNum" sz="quarter" idx="4"/>
          </p:nvPr>
        </p:nvSpPr>
        <p:spPr>
          <a:xfrm>
            <a:off x="957784" y="8802688"/>
            <a:ext cx="3033712" cy="519112"/>
          </a:xfrm>
          <a:prstGeom prst="rect">
            <a:avLst/>
          </a:prstGeom>
        </p:spPr>
        <p:txBody>
          <a:bodyPr vert="horz" lIns="91440" tIns="45720" rIns="91440" bIns="45720" rtlCol="0" anchor="ctr"/>
          <a:lstStyle>
            <a:lvl1pPr algn="l">
              <a:defRPr sz="2000">
                <a:solidFill>
                  <a:schemeClr val="bg1"/>
                </a:solidFill>
                <a:latin typeface="+mj-lt"/>
              </a:defRPr>
            </a:lvl1pPr>
          </a:lstStyle>
          <a:p>
            <a:fld id="{4F0FB6BC-84A6-4609-A72D-14054CEE50D6}" type="slidenum">
              <a:rPr lang="en-US" smtClean="0"/>
              <a:pPr/>
              <a:t>‹#›</a:t>
            </a:fld>
            <a:endParaRPr lang="en-US" dirty="0"/>
          </a:p>
        </p:txBody>
      </p:sp>
    </p:spTree>
    <p:extLst>
      <p:ext uri="{BB962C8B-B14F-4D97-AF65-F5344CB8AC3E}">
        <p14:creationId xmlns:p14="http://schemas.microsoft.com/office/powerpoint/2010/main" val="301548498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en bijschrift">
    <p:spTree>
      <p:nvGrpSpPr>
        <p:cNvPr id="1" name=""/>
        <p:cNvGrpSpPr/>
        <p:nvPr/>
      </p:nvGrpSpPr>
      <p:grpSpPr>
        <a:xfrm>
          <a:off x="0" y="0"/>
          <a:ext cx="0" cy="0"/>
          <a:chOff x="0" y="0"/>
          <a:chExt cx="0" cy="0"/>
        </a:xfrm>
      </p:grpSpPr>
      <p:sp>
        <p:nvSpPr>
          <p:cNvPr id="5" name="Tijdelijke aanduiding voor afbeelding 2"/>
          <p:cNvSpPr>
            <a:spLocks noGrp="1" noChangeAspect="1"/>
          </p:cNvSpPr>
          <p:nvPr userDrawn="1"/>
        </p:nvSpPr>
        <p:spPr bwMode="auto">
          <a:xfrm>
            <a:off x="10056813" y="5289550"/>
            <a:ext cx="8791575" cy="659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lstStyle/>
          <a:p>
            <a:pPr marL="342900" indent="-342900" eaLnBrk="0" hangingPunct="0">
              <a:buFontTx/>
              <a:buChar char="•"/>
            </a:pPr>
            <a:endParaRPr lang="nl-NL" sz="2100">
              <a:solidFill>
                <a:srgbClr val="141313"/>
              </a:solidFill>
              <a:latin typeface="Arial" pitchFamily="34" charset="0"/>
              <a:ea typeface="MS PGothic" pitchFamily="34" charset="-128"/>
              <a:sym typeface="Kievit-Book" charset="0"/>
            </a:endParaRPr>
          </a:p>
        </p:txBody>
      </p:sp>
      <p:sp>
        <p:nvSpPr>
          <p:cNvPr id="3" name="Tijdelijke aanduiding voor afbeelding 2"/>
          <p:cNvSpPr>
            <a:spLocks noGrp="1" noChangeAspect="1"/>
          </p:cNvSpPr>
          <p:nvPr>
            <p:ph type="pic" idx="1"/>
          </p:nvPr>
        </p:nvSpPr>
        <p:spPr>
          <a:xfrm>
            <a:off x="0" y="1676400"/>
            <a:ext cx="13003200" cy="5727600"/>
          </a:xfrm>
          <a:solidFill>
            <a:schemeClr val="tx1"/>
          </a:solidFill>
          <a:ln w="25400">
            <a:noFill/>
          </a:ln>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
        <p:nvSpPr>
          <p:cNvPr id="7" name="Titel 1"/>
          <p:cNvSpPr>
            <a:spLocks noGrp="1"/>
          </p:cNvSpPr>
          <p:nvPr>
            <p:ph type="title"/>
          </p:nvPr>
        </p:nvSpPr>
        <p:spPr>
          <a:xfrm>
            <a:off x="900113" y="990600"/>
            <a:ext cx="11049000" cy="609600"/>
          </a:xfrm>
        </p:spPr>
        <p:txBody>
          <a:bodyPr/>
          <a:lstStyle/>
          <a:p>
            <a:r>
              <a:rPr lang="nl-NL" dirty="0" smtClean="0"/>
              <a:t>Titelstijl van model bewerken</a:t>
            </a:r>
            <a:endParaRPr lang="nl-NL" dirty="0"/>
          </a:p>
        </p:txBody>
      </p:sp>
      <p:sp>
        <p:nvSpPr>
          <p:cNvPr id="11" name="Tijdelijke aanduiding voor tekst 3"/>
          <p:cNvSpPr>
            <a:spLocks noGrp="1"/>
          </p:cNvSpPr>
          <p:nvPr>
            <p:ph type="body" sz="half" idx="2"/>
          </p:nvPr>
        </p:nvSpPr>
        <p:spPr>
          <a:xfrm>
            <a:off x="2159000" y="7543799"/>
            <a:ext cx="8763000" cy="533401"/>
          </a:xfrm>
        </p:spPr>
        <p:txBody>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smtClean="0"/>
              <a:t>Klik om de tekststijl van het model te bewerken</a:t>
            </a:r>
          </a:p>
        </p:txBody>
      </p:sp>
      <p:sp>
        <p:nvSpPr>
          <p:cNvPr id="6" name="Slide Number Placeholder 3"/>
          <p:cNvSpPr>
            <a:spLocks noGrp="1"/>
          </p:cNvSpPr>
          <p:nvPr>
            <p:ph type="sldNum" sz="quarter" idx="4"/>
          </p:nvPr>
        </p:nvSpPr>
        <p:spPr>
          <a:xfrm>
            <a:off x="957784" y="8802688"/>
            <a:ext cx="3033712" cy="519112"/>
          </a:xfrm>
          <a:prstGeom prst="rect">
            <a:avLst/>
          </a:prstGeom>
        </p:spPr>
        <p:txBody>
          <a:bodyPr vert="horz" lIns="91440" tIns="45720" rIns="91440" bIns="45720" rtlCol="0" anchor="ctr"/>
          <a:lstStyle>
            <a:lvl1pPr algn="l">
              <a:defRPr sz="2000">
                <a:solidFill>
                  <a:schemeClr val="bg1"/>
                </a:solidFill>
                <a:latin typeface="+mj-lt"/>
              </a:defRPr>
            </a:lvl1pPr>
          </a:lstStyle>
          <a:p>
            <a:fld id="{4F0FB6BC-84A6-4609-A72D-14054CEE50D6}" type="slidenum">
              <a:rPr lang="en-US" smtClean="0"/>
              <a:pPr/>
              <a:t>‹#›</a:t>
            </a:fld>
            <a:endParaRPr lang="en-US" dirty="0"/>
          </a:p>
        </p:txBody>
      </p:sp>
    </p:spTree>
    <p:extLst>
      <p:ext uri="{BB962C8B-B14F-4D97-AF65-F5344CB8AC3E}">
        <p14:creationId xmlns:p14="http://schemas.microsoft.com/office/powerpoint/2010/main" val="314842926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Slide Number Placeholder 3"/>
          <p:cNvSpPr>
            <a:spLocks noGrp="1"/>
          </p:cNvSpPr>
          <p:nvPr>
            <p:ph type="sldNum" sz="quarter" idx="4"/>
          </p:nvPr>
        </p:nvSpPr>
        <p:spPr>
          <a:xfrm>
            <a:off x="957784" y="8802688"/>
            <a:ext cx="3033712" cy="519112"/>
          </a:xfrm>
          <a:prstGeom prst="rect">
            <a:avLst/>
          </a:prstGeom>
        </p:spPr>
        <p:txBody>
          <a:bodyPr vert="horz" lIns="91440" tIns="45720" rIns="91440" bIns="45720" rtlCol="0" anchor="ctr"/>
          <a:lstStyle>
            <a:lvl1pPr algn="l">
              <a:defRPr sz="2000">
                <a:solidFill>
                  <a:schemeClr val="bg1"/>
                </a:solidFill>
                <a:latin typeface="+mj-lt"/>
              </a:defRPr>
            </a:lvl1pPr>
          </a:lstStyle>
          <a:p>
            <a:fld id="{4F0FB6BC-84A6-4609-A72D-14054CEE50D6}" type="slidenum">
              <a:rPr lang="en-US" smtClean="0"/>
              <a:pPr/>
              <a:t>‹#›</a:t>
            </a:fld>
            <a:endParaRPr lang="en-US" dirty="0"/>
          </a:p>
        </p:txBody>
      </p:sp>
    </p:spTree>
    <p:extLst>
      <p:ext uri="{BB962C8B-B14F-4D97-AF65-F5344CB8AC3E}">
        <p14:creationId xmlns:p14="http://schemas.microsoft.com/office/powerpoint/2010/main" val="6789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541867" y="216747"/>
            <a:ext cx="11776569" cy="758613"/>
          </a:xfrm>
        </p:spPr>
        <p:txBody>
          <a:bodyPr/>
          <a:lstStyle/>
          <a:p>
            <a:r>
              <a:rPr lang="nl-NL" smtClean="0"/>
              <a:t>Klik om de stijl te bewerken</a:t>
            </a:r>
            <a:endParaRPr lang="nl-NL"/>
          </a:p>
        </p:txBody>
      </p:sp>
      <p:sp>
        <p:nvSpPr>
          <p:cNvPr id="3" name="Tijdelijke aanduiding voor tekst 2"/>
          <p:cNvSpPr>
            <a:spLocks noGrp="1"/>
          </p:cNvSpPr>
          <p:nvPr>
            <p:ph type="body" sz="half" idx="1"/>
          </p:nvPr>
        </p:nvSpPr>
        <p:spPr>
          <a:xfrm>
            <a:off x="584765" y="1625600"/>
            <a:ext cx="5807004" cy="7369387"/>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608516" y="1625600"/>
            <a:ext cx="5807004" cy="7369387"/>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Slide Number Placeholder 3"/>
          <p:cNvSpPr>
            <a:spLocks noGrp="1"/>
          </p:cNvSpPr>
          <p:nvPr>
            <p:ph type="sldNum" sz="quarter" idx="4"/>
          </p:nvPr>
        </p:nvSpPr>
        <p:spPr>
          <a:xfrm>
            <a:off x="957784" y="8802688"/>
            <a:ext cx="3033712" cy="519112"/>
          </a:xfrm>
          <a:prstGeom prst="rect">
            <a:avLst/>
          </a:prstGeom>
        </p:spPr>
        <p:txBody>
          <a:bodyPr vert="horz" lIns="91440" tIns="45720" rIns="91440" bIns="45720" rtlCol="0" anchor="ctr"/>
          <a:lstStyle>
            <a:lvl1pPr algn="l">
              <a:defRPr sz="2000">
                <a:solidFill>
                  <a:schemeClr val="bg1"/>
                </a:solidFill>
                <a:latin typeface="+mj-lt"/>
              </a:defRPr>
            </a:lvl1pPr>
          </a:lstStyle>
          <a:p>
            <a:fld id="{4F0FB6BC-84A6-4609-A72D-14054CEE50D6}" type="slidenum">
              <a:rPr lang="en-US" smtClean="0"/>
              <a:pPr/>
              <a:t>‹#›</a:t>
            </a:fld>
            <a:endParaRPr lang="en-US" dirty="0"/>
          </a:p>
        </p:txBody>
      </p:sp>
    </p:spTree>
    <p:extLst>
      <p:ext uri="{BB962C8B-B14F-4D97-AF65-F5344CB8AC3E}">
        <p14:creationId xmlns:p14="http://schemas.microsoft.com/office/powerpoint/2010/main" val="4183628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ing 1 met opsomm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Titelstijl van model bewerken</a:t>
            </a:r>
            <a:endParaRPr lang="nl-NL" dirty="0"/>
          </a:p>
        </p:txBody>
      </p:sp>
      <p:sp>
        <p:nvSpPr>
          <p:cNvPr id="3" name="Tijdelijke aanduiding voor inhoud 2"/>
          <p:cNvSpPr>
            <a:spLocks noGrp="1"/>
          </p:cNvSpPr>
          <p:nvPr>
            <p:ph idx="1"/>
          </p:nvPr>
        </p:nvSpPr>
        <p:spPr/>
        <p:txBody>
          <a:bodyPr/>
          <a:lstStyle>
            <a:lvl1pPr>
              <a:defRPr sz="2500">
                <a:latin typeface="Arial"/>
                <a:cs typeface="Arial"/>
              </a:defRPr>
            </a:lvl1pPr>
            <a:lvl2pPr>
              <a:buFont typeface="Lucida Grande"/>
              <a:buChar char="-"/>
              <a:defRPr sz="2100">
                <a:solidFill>
                  <a:srgbClr val="FFFFFF"/>
                </a:solidFill>
                <a:latin typeface="Arial"/>
                <a:cs typeface="Arial"/>
              </a:defRPr>
            </a:lvl2pPr>
            <a:lvl3pPr>
              <a:buFont typeface="Lucida Grande"/>
              <a:buChar char="-"/>
              <a:defRPr sz="2100">
                <a:solidFill>
                  <a:srgbClr val="FFFFFF"/>
                </a:solidFill>
                <a:latin typeface="Arial"/>
                <a:cs typeface="Arial"/>
              </a:defRPr>
            </a:lvl3pPr>
            <a:lvl4pPr>
              <a:buFont typeface="Lucida Grande"/>
              <a:buChar char="-"/>
              <a:defRPr sz="2100">
                <a:solidFill>
                  <a:srgbClr val="FFFFFF"/>
                </a:solidFill>
                <a:latin typeface="Arial"/>
                <a:cs typeface="Arial"/>
              </a:defRPr>
            </a:lvl4pPr>
            <a:lvl5pPr>
              <a:buFont typeface="Lucida Grande"/>
              <a:buChar char="-"/>
              <a:defRPr sz="2100">
                <a:solidFill>
                  <a:srgbClr val="FFFFFF"/>
                </a:solidFill>
                <a:latin typeface="Arial"/>
                <a:cs typeface="Arial"/>
              </a:defRPr>
            </a:lvl5p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Tree>
    <p:extLst>
      <p:ext uri="{BB962C8B-B14F-4D97-AF65-F5344CB8AC3E}">
        <p14:creationId xmlns:p14="http://schemas.microsoft.com/office/powerpoint/2010/main" val="209262588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pening 2 met opsomming">
    <p:spTree>
      <p:nvGrpSpPr>
        <p:cNvPr id="1" name=""/>
        <p:cNvGrpSpPr/>
        <p:nvPr/>
      </p:nvGrpSpPr>
      <p:grpSpPr>
        <a:xfrm>
          <a:off x="0" y="0"/>
          <a:ext cx="0" cy="0"/>
          <a:chOff x="0" y="0"/>
          <a:chExt cx="0" cy="0"/>
        </a:xfrm>
      </p:grpSpPr>
      <p:sp>
        <p:nvSpPr>
          <p:cNvPr id="2" name="Titel 1"/>
          <p:cNvSpPr>
            <a:spLocks noGrp="1"/>
          </p:cNvSpPr>
          <p:nvPr>
            <p:ph type="title"/>
          </p:nvPr>
        </p:nvSpPr>
        <p:spPr>
          <a:xfrm>
            <a:off x="900113" y="1692275"/>
            <a:ext cx="11430000" cy="1054800"/>
          </a:xfrm>
        </p:spPr>
        <p:txBody>
          <a:bodyPr/>
          <a:lstStyle>
            <a:lvl1pPr>
              <a:defRPr sz="5000"/>
            </a:lvl1pPr>
          </a:lstStyle>
          <a:p>
            <a:r>
              <a:rPr lang="nl-NL" dirty="0" smtClean="0"/>
              <a:t>Titelstijl van model bewerken</a:t>
            </a:r>
            <a:endParaRPr lang="nl-NL" dirty="0"/>
          </a:p>
        </p:txBody>
      </p:sp>
      <p:sp>
        <p:nvSpPr>
          <p:cNvPr id="3" name="Tijdelijke aanduiding voor inhoud 2"/>
          <p:cNvSpPr>
            <a:spLocks noGrp="1"/>
          </p:cNvSpPr>
          <p:nvPr>
            <p:ph idx="1"/>
          </p:nvPr>
        </p:nvSpPr>
        <p:spPr>
          <a:xfrm>
            <a:off x="900113" y="2772000"/>
            <a:ext cx="5284800" cy="5155200"/>
          </a:xfrm>
        </p:spPr>
        <p:txBody>
          <a:bodyPr/>
          <a:lstStyle>
            <a:lvl1pPr>
              <a:defRPr sz="2500">
                <a:latin typeface="Arial"/>
                <a:cs typeface="Arial"/>
              </a:defRPr>
            </a:lvl1pPr>
            <a:lvl2pPr>
              <a:buFont typeface="Lucida Grande"/>
              <a:buChar char="-"/>
              <a:defRPr sz="2100">
                <a:solidFill>
                  <a:srgbClr val="FFFFFF"/>
                </a:solidFill>
                <a:latin typeface="Arial"/>
                <a:cs typeface="Arial"/>
              </a:defRPr>
            </a:lvl2pPr>
            <a:lvl3pPr>
              <a:buFont typeface="Lucida Grande"/>
              <a:buChar char="-"/>
              <a:defRPr sz="2100">
                <a:solidFill>
                  <a:srgbClr val="FFFFFF"/>
                </a:solidFill>
                <a:latin typeface="Arial"/>
                <a:cs typeface="Arial"/>
              </a:defRPr>
            </a:lvl3pPr>
            <a:lvl4pPr>
              <a:buFont typeface="Lucida Grande"/>
              <a:buChar char="-"/>
              <a:defRPr sz="2100">
                <a:solidFill>
                  <a:srgbClr val="FFFFFF"/>
                </a:solidFill>
                <a:latin typeface="Arial"/>
                <a:cs typeface="Arial"/>
              </a:defRPr>
            </a:lvl4pPr>
            <a:lvl5pPr>
              <a:buFont typeface="Lucida Grande"/>
              <a:buChar char="-"/>
              <a:defRPr sz="2100">
                <a:solidFill>
                  <a:srgbClr val="FFFFFF"/>
                </a:solidFill>
                <a:latin typeface="Arial"/>
                <a:cs typeface="Arial"/>
              </a:defRPr>
            </a:lvl5p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7" name="Tijdelijke aanduiding voor afbeelding 2"/>
          <p:cNvSpPr>
            <a:spLocks noGrp="1" noChangeAspect="1"/>
          </p:cNvSpPr>
          <p:nvPr>
            <p:ph type="pic" idx="12"/>
          </p:nvPr>
        </p:nvSpPr>
        <p:spPr>
          <a:xfrm rot="240000">
            <a:off x="6785903" y="3124973"/>
            <a:ext cx="5760000" cy="3960000"/>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
        <p:nvSpPr>
          <p:cNvPr id="8" name="Tijdelijke aanduiding voor afbeelding 2"/>
          <p:cNvSpPr>
            <a:spLocks noGrp="1" noChangeAspect="1"/>
          </p:cNvSpPr>
          <p:nvPr>
            <p:ph type="pic" idx="11"/>
          </p:nvPr>
        </p:nvSpPr>
        <p:spPr>
          <a:xfrm rot="21420000">
            <a:off x="6525879" y="3232016"/>
            <a:ext cx="5760000" cy="3960000"/>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
        <p:nvSpPr>
          <p:cNvPr id="11" name="Tijdelijke aanduiding voor afbeelding 2"/>
          <p:cNvSpPr>
            <a:spLocks noGrp="1" noChangeAspect="1"/>
          </p:cNvSpPr>
          <p:nvPr>
            <p:ph type="pic" idx="10"/>
          </p:nvPr>
        </p:nvSpPr>
        <p:spPr>
          <a:xfrm>
            <a:off x="6731000" y="3126600"/>
            <a:ext cx="5760000" cy="3960000"/>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smtClean="0">
              <a:sym typeface="Kievit-Book" charset="0"/>
            </a:endParaRPr>
          </a:p>
        </p:txBody>
      </p:sp>
    </p:spTree>
    <p:extLst>
      <p:ext uri="{BB962C8B-B14F-4D97-AF65-F5344CB8AC3E}">
        <p14:creationId xmlns:p14="http://schemas.microsoft.com/office/powerpoint/2010/main" val="178084285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Opening 2 zonder opsomming">
    <p:spTree>
      <p:nvGrpSpPr>
        <p:cNvPr id="1" name=""/>
        <p:cNvGrpSpPr/>
        <p:nvPr/>
      </p:nvGrpSpPr>
      <p:grpSpPr>
        <a:xfrm>
          <a:off x="0" y="0"/>
          <a:ext cx="0" cy="0"/>
          <a:chOff x="0" y="0"/>
          <a:chExt cx="0" cy="0"/>
        </a:xfrm>
      </p:grpSpPr>
      <p:sp>
        <p:nvSpPr>
          <p:cNvPr id="13" name="Tijdelijke aanduiding voor afbeelding 2"/>
          <p:cNvSpPr>
            <a:spLocks noGrp="1" noChangeAspect="1"/>
          </p:cNvSpPr>
          <p:nvPr>
            <p:ph type="pic" idx="12"/>
          </p:nvPr>
        </p:nvSpPr>
        <p:spPr>
          <a:xfrm rot="240000">
            <a:off x="6785903" y="3124973"/>
            <a:ext cx="5760000" cy="3960000"/>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
        <p:nvSpPr>
          <p:cNvPr id="10" name="Tijdelijke aanduiding voor afbeelding 2"/>
          <p:cNvSpPr>
            <a:spLocks noGrp="1" noChangeAspect="1"/>
          </p:cNvSpPr>
          <p:nvPr>
            <p:ph type="pic" idx="11"/>
          </p:nvPr>
        </p:nvSpPr>
        <p:spPr>
          <a:xfrm rot="21420000">
            <a:off x="6525879" y="3232016"/>
            <a:ext cx="5760000" cy="3960000"/>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
        <p:nvSpPr>
          <p:cNvPr id="2" name="Titel 1"/>
          <p:cNvSpPr>
            <a:spLocks noGrp="1"/>
          </p:cNvSpPr>
          <p:nvPr>
            <p:ph type="title"/>
          </p:nvPr>
        </p:nvSpPr>
        <p:spPr>
          <a:xfrm>
            <a:off x="900113" y="1692275"/>
            <a:ext cx="11430000" cy="1054800"/>
          </a:xfrm>
        </p:spPr>
        <p:txBody>
          <a:bodyPr/>
          <a:lstStyle>
            <a:lvl1pPr>
              <a:defRPr sz="5000"/>
            </a:lvl1pPr>
          </a:lstStyle>
          <a:p>
            <a:r>
              <a:rPr lang="nl-NL" dirty="0" smtClean="0"/>
              <a:t>Titelstijl van model bewerken</a:t>
            </a:r>
            <a:endParaRPr lang="nl-NL" dirty="0"/>
          </a:p>
        </p:txBody>
      </p:sp>
      <p:sp>
        <p:nvSpPr>
          <p:cNvPr id="3" name="Tijdelijke aanduiding voor inhoud 2"/>
          <p:cNvSpPr>
            <a:spLocks noGrp="1"/>
          </p:cNvSpPr>
          <p:nvPr>
            <p:ph idx="1"/>
          </p:nvPr>
        </p:nvSpPr>
        <p:spPr>
          <a:xfrm>
            <a:off x="900113" y="2772000"/>
            <a:ext cx="5284800" cy="5155200"/>
          </a:xfrm>
        </p:spPr>
        <p:txBody>
          <a:bodyPr/>
          <a:lstStyle>
            <a:lvl1pPr marL="0" indent="0">
              <a:buNone/>
              <a:defRPr sz="2500">
                <a:latin typeface="Arial"/>
                <a:cs typeface="Arial"/>
              </a:defRPr>
            </a:lvl1pPr>
            <a:lvl2pPr marL="0" indent="0">
              <a:buFont typeface="Arial"/>
              <a:buNone/>
              <a:defRPr sz="2500">
                <a:latin typeface="Arial"/>
                <a:cs typeface="Arial"/>
              </a:defRPr>
            </a:lvl2pPr>
            <a:lvl3pPr marL="0" indent="0">
              <a:buFont typeface="Arial"/>
              <a:buNone/>
              <a:defRPr sz="2500">
                <a:latin typeface="Arial"/>
                <a:cs typeface="Arial"/>
              </a:defRPr>
            </a:lvl3pPr>
            <a:lvl4pPr marL="0" indent="0">
              <a:buFont typeface="Arial"/>
              <a:buNone/>
              <a:defRPr sz="2500">
                <a:latin typeface="Arial"/>
                <a:cs typeface="Arial"/>
              </a:defRPr>
            </a:lvl4pPr>
            <a:lvl5pPr marL="0" indent="0">
              <a:buFont typeface="Arial"/>
              <a:buNone/>
              <a:defRPr sz="2500">
                <a:latin typeface="Arial"/>
                <a:cs typeface="Arial"/>
              </a:defRPr>
            </a:lvl5p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9" name="Tijdelijke aanduiding voor afbeelding 2"/>
          <p:cNvSpPr>
            <a:spLocks noGrp="1" noChangeAspect="1"/>
          </p:cNvSpPr>
          <p:nvPr>
            <p:ph type="pic" idx="10"/>
          </p:nvPr>
        </p:nvSpPr>
        <p:spPr>
          <a:xfrm>
            <a:off x="6731000" y="3126600"/>
            <a:ext cx="5760000" cy="3960000"/>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Tree>
    <p:extLst>
      <p:ext uri="{BB962C8B-B14F-4D97-AF65-F5344CB8AC3E}">
        <p14:creationId xmlns:p14="http://schemas.microsoft.com/office/powerpoint/2010/main" val="426623319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 kolom">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Titelstijl van model bewerken</a:t>
            </a:r>
            <a:endParaRPr lang="nl-NL" dirty="0"/>
          </a:p>
        </p:txBody>
      </p:sp>
      <p:sp>
        <p:nvSpPr>
          <p:cNvPr id="3" name="Tijdelijke aanduiding voor inhoud 2"/>
          <p:cNvSpPr>
            <a:spLocks noGrp="1"/>
          </p:cNvSpPr>
          <p:nvPr>
            <p:ph idx="1"/>
          </p:nvPr>
        </p:nvSpPr>
        <p:spPr/>
        <p:txBody>
          <a:bodyPr/>
          <a:lstStyle>
            <a:lvl1pPr marL="0" indent="0">
              <a:buNone/>
              <a:defRPr sz="2500">
                <a:latin typeface="+mn-lt"/>
              </a:defRPr>
            </a:lvl1pPr>
            <a:lvl2pPr marL="0" indent="0">
              <a:buFont typeface="Lucida Grande"/>
              <a:buNone/>
              <a:defRPr sz="2500">
                <a:latin typeface="+mn-lt"/>
              </a:defRPr>
            </a:lvl2pPr>
            <a:lvl3pPr marL="0" indent="0">
              <a:buFont typeface="Lucida Grande"/>
              <a:buNone/>
              <a:defRPr sz="2500">
                <a:latin typeface="+mn-lt"/>
              </a:defRPr>
            </a:lvl3pPr>
            <a:lvl4pPr marL="0" indent="0">
              <a:buFont typeface="Lucida Grande"/>
              <a:buNone/>
              <a:defRPr sz="2500">
                <a:latin typeface="+mn-lt"/>
              </a:defRPr>
            </a:lvl4pPr>
            <a:lvl5pPr marL="0" indent="0">
              <a:buFont typeface="Lucida Grande"/>
              <a:buNone/>
              <a:defRPr sz="2500">
                <a:latin typeface="+mn-lt"/>
              </a:defRPr>
            </a:lvl5p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Slide Number Placeholder 3"/>
          <p:cNvSpPr>
            <a:spLocks noGrp="1"/>
          </p:cNvSpPr>
          <p:nvPr>
            <p:ph type="sldNum" sz="quarter" idx="4"/>
          </p:nvPr>
        </p:nvSpPr>
        <p:spPr>
          <a:xfrm>
            <a:off x="957784" y="8802688"/>
            <a:ext cx="3033712" cy="519112"/>
          </a:xfrm>
          <a:prstGeom prst="rect">
            <a:avLst/>
          </a:prstGeom>
        </p:spPr>
        <p:txBody>
          <a:bodyPr vert="horz" lIns="91440" tIns="45720" rIns="91440" bIns="45720" rtlCol="0" anchor="ctr"/>
          <a:lstStyle>
            <a:lvl1pPr algn="l">
              <a:defRPr sz="2000">
                <a:solidFill>
                  <a:schemeClr val="bg1"/>
                </a:solidFill>
                <a:latin typeface="+mj-lt"/>
              </a:defRPr>
            </a:lvl1pPr>
          </a:lstStyle>
          <a:p>
            <a:fld id="{4F0FB6BC-84A6-4609-A72D-14054CEE50D6}" type="slidenum">
              <a:rPr lang="en-US" smtClean="0"/>
              <a:pPr/>
              <a:t>‹#›</a:t>
            </a:fld>
            <a:endParaRPr lang="en-US" dirty="0"/>
          </a:p>
        </p:txBody>
      </p:sp>
    </p:spTree>
    <p:extLst>
      <p:ext uri="{BB962C8B-B14F-4D97-AF65-F5344CB8AC3E}">
        <p14:creationId xmlns:p14="http://schemas.microsoft.com/office/powerpoint/2010/main" val="215471304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 kolom opsomm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Titelstijl van model bewerken</a:t>
            </a:r>
            <a:endParaRPr lang="nl-NL" dirty="0"/>
          </a:p>
        </p:txBody>
      </p:sp>
      <p:sp>
        <p:nvSpPr>
          <p:cNvPr id="3" name="Tijdelijke aanduiding voor inhoud 2"/>
          <p:cNvSpPr>
            <a:spLocks noGrp="1"/>
          </p:cNvSpPr>
          <p:nvPr>
            <p:ph idx="1"/>
          </p:nvPr>
        </p:nvSpPr>
        <p:spPr/>
        <p:txBody>
          <a:bodyPr/>
          <a:lstStyle>
            <a:lvl1pPr>
              <a:buClr>
                <a:srgbClr val="C00000"/>
              </a:buClr>
              <a:defRPr sz="2500">
                <a:latin typeface="+mn-lt"/>
              </a:defRPr>
            </a:lvl1pPr>
            <a:lvl2pPr>
              <a:buFont typeface="Lucida Grande"/>
              <a:buChar char="-"/>
              <a:defRPr sz="2100">
                <a:latin typeface="+mn-lt"/>
              </a:defRPr>
            </a:lvl2pPr>
            <a:lvl3pPr>
              <a:buFont typeface="Lucida Grande"/>
              <a:buChar char="-"/>
              <a:defRPr sz="2100">
                <a:latin typeface="+mn-lt"/>
              </a:defRPr>
            </a:lvl3pPr>
            <a:lvl4pPr>
              <a:buFont typeface="Lucida Grande"/>
              <a:buChar char="-"/>
              <a:defRPr sz="2100">
                <a:latin typeface="+mn-lt"/>
              </a:defRPr>
            </a:lvl4pPr>
            <a:lvl5pPr>
              <a:buFont typeface="Lucida Grande"/>
              <a:buChar char="-"/>
              <a:defRPr sz="2100">
                <a:latin typeface="+mn-lt"/>
              </a:defRPr>
            </a:lvl5p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Slide Number Placeholder 3"/>
          <p:cNvSpPr>
            <a:spLocks noGrp="1"/>
          </p:cNvSpPr>
          <p:nvPr>
            <p:ph type="sldNum" sz="quarter" idx="4"/>
          </p:nvPr>
        </p:nvSpPr>
        <p:spPr>
          <a:xfrm>
            <a:off x="957784" y="8802688"/>
            <a:ext cx="3033712" cy="519112"/>
          </a:xfrm>
          <a:prstGeom prst="rect">
            <a:avLst/>
          </a:prstGeom>
        </p:spPr>
        <p:txBody>
          <a:bodyPr vert="horz" lIns="91440" tIns="45720" rIns="91440" bIns="45720" rtlCol="0" anchor="ctr"/>
          <a:lstStyle>
            <a:lvl1pPr algn="l">
              <a:defRPr sz="2000">
                <a:solidFill>
                  <a:schemeClr val="bg1"/>
                </a:solidFill>
                <a:latin typeface="+mj-lt"/>
              </a:defRPr>
            </a:lvl1pPr>
          </a:lstStyle>
          <a:p>
            <a:fld id="{4F0FB6BC-84A6-4609-A72D-14054CEE50D6}" type="slidenum">
              <a:rPr lang="en-US" smtClean="0"/>
              <a:pPr/>
              <a:t>‹#›</a:t>
            </a:fld>
            <a:endParaRPr lang="en-US" dirty="0"/>
          </a:p>
        </p:txBody>
      </p:sp>
    </p:spTree>
    <p:extLst>
      <p:ext uri="{BB962C8B-B14F-4D97-AF65-F5344CB8AC3E}">
        <p14:creationId xmlns:p14="http://schemas.microsoft.com/office/powerpoint/2010/main" val="257518327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kolomm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4" name="Tijdelijke aanduiding voor inhoud 2"/>
          <p:cNvSpPr>
            <a:spLocks noGrp="1"/>
          </p:cNvSpPr>
          <p:nvPr>
            <p:ph idx="1"/>
          </p:nvPr>
        </p:nvSpPr>
        <p:spPr>
          <a:xfrm>
            <a:off x="900113" y="2070100"/>
            <a:ext cx="11049000" cy="6007100"/>
          </a:xfrm>
        </p:spPr>
        <p:txBody>
          <a:bodyPr numCol="2"/>
          <a:lstStyle>
            <a:lvl1pPr marL="0" indent="0">
              <a:buNone/>
              <a:defRPr sz="2500">
                <a:latin typeface="+mn-lt"/>
              </a:defRPr>
            </a:lvl1pPr>
            <a:lvl2pPr marL="0" indent="0">
              <a:buFont typeface="Lucida Grande"/>
              <a:buNone/>
              <a:defRPr sz="2500">
                <a:latin typeface="+mn-lt"/>
              </a:defRPr>
            </a:lvl2pPr>
            <a:lvl3pPr marL="0" indent="0">
              <a:buFont typeface="Lucida Grande"/>
              <a:buNone/>
              <a:defRPr sz="2500">
                <a:latin typeface="+mn-lt"/>
              </a:defRPr>
            </a:lvl3pPr>
            <a:lvl4pPr marL="0" indent="0">
              <a:buFont typeface="Lucida Grande"/>
              <a:buNone/>
              <a:defRPr sz="2500">
                <a:latin typeface="+mn-lt"/>
              </a:defRPr>
            </a:lvl4pPr>
            <a:lvl5pPr marL="0" indent="0">
              <a:buFont typeface="Lucida Grande"/>
              <a:buNone/>
              <a:defRPr sz="2500">
                <a:latin typeface="+mn-lt"/>
              </a:defRPr>
            </a:lvl5p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5" name="Slide Number Placeholder 3"/>
          <p:cNvSpPr>
            <a:spLocks noGrp="1"/>
          </p:cNvSpPr>
          <p:nvPr>
            <p:ph type="sldNum" sz="quarter" idx="4"/>
          </p:nvPr>
        </p:nvSpPr>
        <p:spPr>
          <a:xfrm>
            <a:off x="957784" y="8802688"/>
            <a:ext cx="3033712" cy="519112"/>
          </a:xfrm>
          <a:prstGeom prst="rect">
            <a:avLst/>
          </a:prstGeom>
        </p:spPr>
        <p:txBody>
          <a:bodyPr vert="horz" lIns="91440" tIns="45720" rIns="91440" bIns="45720" rtlCol="0" anchor="ctr"/>
          <a:lstStyle>
            <a:lvl1pPr algn="l">
              <a:defRPr sz="2000">
                <a:solidFill>
                  <a:schemeClr val="bg1"/>
                </a:solidFill>
                <a:latin typeface="+mj-lt"/>
              </a:defRPr>
            </a:lvl1pPr>
          </a:lstStyle>
          <a:p>
            <a:fld id="{4F0FB6BC-84A6-4609-A72D-14054CEE50D6}" type="slidenum">
              <a:rPr lang="en-US" smtClean="0"/>
              <a:pPr/>
              <a:t>‹#›</a:t>
            </a:fld>
            <a:endParaRPr lang="en-US" dirty="0"/>
          </a:p>
        </p:txBody>
      </p:sp>
    </p:spTree>
    <p:extLst>
      <p:ext uri="{BB962C8B-B14F-4D97-AF65-F5344CB8AC3E}">
        <p14:creationId xmlns:p14="http://schemas.microsoft.com/office/powerpoint/2010/main" val="389569450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kolommen opsomm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4" name="Tijdelijke aanduiding voor inhoud 2"/>
          <p:cNvSpPr>
            <a:spLocks noGrp="1"/>
          </p:cNvSpPr>
          <p:nvPr>
            <p:ph idx="1"/>
          </p:nvPr>
        </p:nvSpPr>
        <p:spPr>
          <a:xfrm>
            <a:off x="900113" y="2070100"/>
            <a:ext cx="11049000" cy="6007100"/>
          </a:xfrm>
        </p:spPr>
        <p:txBody>
          <a:bodyPr numCol="2"/>
          <a:lstStyle>
            <a:lvl1pPr>
              <a:buClr>
                <a:srgbClr val="C00000"/>
              </a:buClr>
              <a:defRPr sz="2500">
                <a:latin typeface="+mn-lt"/>
              </a:defRPr>
            </a:lvl1pPr>
            <a:lvl2pPr>
              <a:buFont typeface="Lucida Grande"/>
              <a:buChar char="-"/>
              <a:defRPr sz="2100">
                <a:latin typeface="+mn-lt"/>
              </a:defRPr>
            </a:lvl2pPr>
            <a:lvl3pPr>
              <a:buFont typeface="Lucida Grande"/>
              <a:buChar char="-"/>
              <a:defRPr sz="2100">
                <a:latin typeface="+mn-lt"/>
              </a:defRPr>
            </a:lvl3pPr>
            <a:lvl4pPr>
              <a:buFont typeface="Lucida Grande"/>
              <a:buChar char="-"/>
              <a:defRPr sz="2100">
                <a:latin typeface="+mn-lt"/>
              </a:defRPr>
            </a:lvl4pPr>
            <a:lvl5pPr>
              <a:buFont typeface="Lucida Grande"/>
              <a:buChar char="-"/>
              <a:defRPr sz="2100">
                <a:latin typeface="+mn-lt"/>
              </a:defRPr>
            </a:lvl5p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5" name="Slide Number Placeholder 3"/>
          <p:cNvSpPr>
            <a:spLocks noGrp="1"/>
          </p:cNvSpPr>
          <p:nvPr>
            <p:ph type="sldNum" sz="quarter" idx="4"/>
          </p:nvPr>
        </p:nvSpPr>
        <p:spPr>
          <a:xfrm>
            <a:off x="957784" y="8802688"/>
            <a:ext cx="3033712" cy="519112"/>
          </a:xfrm>
          <a:prstGeom prst="rect">
            <a:avLst/>
          </a:prstGeom>
        </p:spPr>
        <p:txBody>
          <a:bodyPr vert="horz" lIns="91440" tIns="45720" rIns="91440" bIns="45720" rtlCol="0" anchor="ctr"/>
          <a:lstStyle>
            <a:lvl1pPr algn="l">
              <a:defRPr sz="2000">
                <a:solidFill>
                  <a:schemeClr val="bg1"/>
                </a:solidFill>
                <a:latin typeface="+mj-lt"/>
              </a:defRPr>
            </a:lvl1pPr>
          </a:lstStyle>
          <a:p>
            <a:fld id="{4F0FB6BC-84A6-4609-A72D-14054CEE50D6}" type="slidenum">
              <a:rPr lang="en-US" smtClean="0"/>
              <a:pPr/>
              <a:t>‹#›</a:t>
            </a:fld>
            <a:endParaRPr lang="en-US" dirty="0"/>
          </a:p>
        </p:txBody>
      </p:sp>
    </p:spTree>
    <p:extLst>
      <p:ext uri="{BB962C8B-B14F-4D97-AF65-F5344CB8AC3E}">
        <p14:creationId xmlns:p14="http://schemas.microsoft.com/office/powerpoint/2010/main" val="107515203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kolom met afbeeld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Titelstijl van model bewerken</a:t>
            </a:r>
            <a:endParaRPr lang="nl-NL" dirty="0"/>
          </a:p>
        </p:txBody>
      </p:sp>
      <p:sp>
        <p:nvSpPr>
          <p:cNvPr id="3" name="Tijdelijke aanduiding voor inhoud 2"/>
          <p:cNvSpPr>
            <a:spLocks noGrp="1"/>
          </p:cNvSpPr>
          <p:nvPr>
            <p:ph sz="half" idx="1"/>
          </p:nvPr>
        </p:nvSpPr>
        <p:spPr>
          <a:xfrm>
            <a:off x="900000" y="2070000"/>
            <a:ext cx="5328000" cy="6007100"/>
          </a:xfrm>
        </p:spPr>
        <p:txBody>
          <a:bodyPr/>
          <a:lstStyle>
            <a:lvl1pPr marL="0" indent="0">
              <a:buNone/>
              <a:defRPr sz="2500">
                <a:latin typeface="+mn-lt"/>
              </a:defRPr>
            </a:lvl1pPr>
            <a:lvl2pPr marL="0" indent="0">
              <a:buFont typeface="Arial"/>
              <a:buNone/>
              <a:defRPr sz="2500">
                <a:latin typeface="+mn-lt"/>
              </a:defRPr>
            </a:lvl2pPr>
            <a:lvl3pPr marL="0" indent="0">
              <a:buFont typeface="Arial"/>
              <a:buNone/>
              <a:defRPr sz="2500">
                <a:latin typeface="+mn-lt"/>
              </a:defRPr>
            </a:lvl3pPr>
            <a:lvl4pPr marL="0" indent="0">
              <a:buFont typeface="Arial"/>
              <a:buNone/>
              <a:defRPr sz="2500">
                <a:latin typeface="+mn-lt"/>
              </a:defRPr>
            </a:lvl4pPr>
            <a:lvl5pPr marL="0" indent="0">
              <a:buFont typeface="Arial"/>
              <a:buNone/>
              <a:defRPr sz="2500">
                <a:latin typeface="+mn-lt"/>
              </a:defRPr>
            </a:lvl5pPr>
            <a:lvl6pPr>
              <a:defRPr sz="1800"/>
            </a:lvl6pPr>
            <a:lvl7pPr>
              <a:defRPr sz="1800"/>
            </a:lvl7pPr>
            <a:lvl8pPr>
              <a:defRPr sz="1800"/>
            </a:lvl8pPr>
            <a:lvl9pPr>
              <a:defRPr sz="1800"/>
            </a:lvl9p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5" name="Tijdelijke aanduiding voor afbeelding 2"/>
          <p:cNvSpPr>
            <a:spLocks noGrp="1" noChangeAspect="1"/>
          </p:cNvSpPr>
          <p:nvPr>
            <p:ph type="pic" idx="10"/>
          </p:nvPr>
        </p:nvSpPr>
        <p:spPr>
          <a:xfrm>
            <a:off x="6577200" y="2133600"/>
            <a:ext cx="5328000" cy="3679643"/>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smtClean="0">
              <a:sym typeface="Kievit-Book" charset="0"/>
            </a:endParaRPr>
          </a:p>
        </p:txBody>
      </p:sp>
      <p:sp>
        <p:nvSpPr>
          <p:cNvPr id="6" name="Slide Number Placeholder 3"/>
          <p:cNvSpPr>
            <a:spLocks noGrp="1"/>
          </p:cNvSpPr>
          <p:nvPr>
            <p:ph type="sldNum" sz="quarter" idx="4"/>
          </p:nvPr>
        </p:nvSpPr>
        <p:spPr>
          <a:xfrm>
            <a:off x="957784" y="8802688"/>
            <a:ext cx="3033712" cy="519112"/>
          </a:xfrm>
          <a:prstGeom prst="rect">
            <a:avLst/>
          </a:prstGeom>
        </p:spPr>
        <p:txBody>
          <a:bodyPr vert="horz" lIns="91440" tIns="45720" rIns="91440" bIns="45720" rtlCol="0" anchor="ctr"/>
          <a:lstStyle>
            <a:lvl1pPr algn="l">
              <a:defRPr sz="2000">
                <a:solidFill>
                  <a:schemeClr val="bg1"/>
                </a:solidFill>
                <a:latin typeface="+mj-lt"/>
              </a:defRPr>
            </a:lvl1pPr>
          </a:lstStyle>
          <a:p>
            <a:fld id="{4F0FB6BC-84A6-4609-A72D-14054CEE50D6}" type="slidenum">
              <a:rPr lang="en-US" smtClean="0"/>
              <a:pPr/>
              <a:t>‹#›</a:t>
            </a:fld>
            <a:endParaRPr lang="en-US" dirty="0"/>
          </a:p>
        </p:txBody>
      </p:sp>
    </p:spTree>
    <p:extLst>
      <p:ext uri="{BB962C8B-B14F-4D97-AF65-F5344CB8AC3E}">
        <p14:creationId xmlns:p14="http://schemas.microsoft.com/office/powerpoint/2010/main" val="2374817801"/>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image" Target="../media/image5.png"/><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900113" y="1692275"/>
            <a:ext cx="114300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endParaRPr lang="nl-NL" smtClean="0">
              <a:sym typeface="Kievit-Medium" charset="0"/>
            </a:endParaRPr>
          </a:p>
        </p:txBody>
      </p:sp>
      <p:sp>
        <p:nvSpPr>
          <p:cNvPr id="1027" name="Rectangle 2"/>
          <p:cNvSpPr>
            <a:spLocks noGrp="1" noChangeArrowheads="1"/>
          </p:cNvSpPr>
          <p:nvPr>
            <p:ph type="body" idx="1"/>
          </p:nvPr>
        </p:nvSpPr>
        <p:spPr bwMode="auto">
          <a:xfrm>
            <a:off x="900113" y="2771775"/>
            <a:ext cx="11430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endParaRPr lang="nl-NL" smtClean="0">
              <a:sym typeface="Kievit-Book" charset="0"/>
            </a:endParaRPr>
          </a:p>
        </p:txBody>
      </p:sp>
      <p:sp>
        <p:nvSpPr>
          <p:cNvPr id="1028" name="Line 3"/>
          <p:cNvSpPr>
            <a:spLocks noChangeShapeType="1"/>
          </p:cNvSpPr>
          <p:nvPr/>
        </p:nvSpPr>
        <p:spPr bwMode="auto">
          <a:xfrm>
            <a:off x="0" y="8483600"/>
            <a:ext cx="130032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9" name="Rectangle 2"/>
          <p:cNvSpPr txBox="1">
            <a:spLocks noChangeArrowheads="1"/>
          </p:cNvSpPr>
          <p:nvPr/>
        </p:nvSpPr>
        <p:spPr bwMode="auto">
          <a:xfrm>
            <a:off x="1066800" y="2921000"/>
            <a:ext cx="11430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lstStyle>
            <a:lvl1pPr marL="342900" indent="-342900"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buFont typeface="Arial" pitchFamily="34" charset="0"/>
              <a:buChar char="•"/>
              <a:defRPr/>
            </a:pPr>
            <a:endParaRPr lang="nl-NL" sz="3000" smtClean="0">
              <a:solidFill>
                <a:srgbClr val="141313"/>
              </a:solidFill>
              <a:latin typeface="Arial" pitchFamily="34" charset="0"/>
              <a:sym typeface="Kievit-Book" charset="0"/>
            </a:endParaRPr>
          </a:p>
        </p:txBody>
      </p:sp>
      <p:pic>
        <p:nvPicPr>
          <p:cNvPr id="1030" name="Afbeelding 5" descr="RU_E_A4_diap.psd"/>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826500" y="8802688"/>
            <a:ext cx="36734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4365" r:id="rId1"/>
    <p:sldLayoutId id="2147484366" r:id="rId2"/>
    <p:sldLayoutId id="2147484367" r:id="rId3"/>
    <p:sldLayoutId id="2147484368" r:id="rId4"/>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5000">
          <a:solidFill>
            <a:schemeClr val="tx1"/>
          </a:solidFill>
          <a:latin typeface="Arial"/>
          <a:ea typeface="MS PGothic" pitchFamily="34" charset="-128"/>
          <a:cs typeface="Arial"/>
          <a:sym typeface="Kievit-Medium" charset="0"/>
        </a:defRPr>
      </a:lvl1pPr>
      <a:lvl2pPr algn="l" rtl="0" eaLnBrk="0" fontAlgn="base" hangingPunct="0">
        <a:spcBef>
          <a:spcPct val="0"/>
        </a:spcBef>
        <a:spcAft>
          <a:spcPct val="0"/>
        </a:spcAft>
        <a:defRPr sz="5000">
          <a:solidFill>
            <a:schemeClr val="tx1"/>
          </a:solidFill>
          <a:latin typeface="Arial" charset="0"/>
          <a:ea typeface="MS PGothic" pitchFamily="34" charset="-128"/>
          <a:cs typeface="Arial" charset="0"/>
          <a:sym typeface="Kievit-Medium" charset="0"/>
        </a:defRPr>
      </a:lvl2pPr>
      <a:lvl3pPr algn="l" rtl="0" eaLnBrk="0" fontAlgn="base" hangingPunct="0">
        <a:spcBef>
          <a:spcPct val="0"/>
        </a:spcBef>
        <a:spcAft>
          <a:spcPct val="0"/>
        </a:spcAft>
        <a:defRPr sz="5000">
          <a:solidFill>
            <a:schemeClr val="tx1"/>
          </a:solidFill>
          <a:latin typeface="Arial" charset="0"/>
          <a:ea typeface="MS PGothic" pitchFamily="34" charset="-128"/>
          <a:cs typeface="Arial" charset="0"/>
          <a:sym typeface="Kievit-Medium" charset="0"/>
        </a:defRPr>
      </a:lvl3pPr>
      <a:lvl4pPr algn="l" rtl="0" eaLnBrk="0" fontAlgn="base" hangingPunct="0">
        <a:spcBef>
          <a:spcPct val="0"/>
        </a:spcBef>
        <a:spcAft>
          <a:spcPct val="0"/>
        </a:spcAft>
        <a:defRPr sz="5000">
          <a:solidFill>
            <a:schemeClr val="tx1"/>
          </a:solidFill>
          <a:latin typeface="Arial" charset="0"/>
          <a:ea typeface="MS PGothic" pitchFamily="34" charset="-128"/>
          <a:cs typeface="Arial" charset="0"/>
          <a:sym typeface="Kievit-Medium" charset="0"/>
        </a:defRPr>
      </a:lvl4pPr>
      <a:lvl5pPr algn="l" rtl="0" eaLnBrk="0" fontAlgn="base" hangingPunct="0">
        <a:spcBef>
          <a:spcPct val="0"/>
        </a:spcBef>
        <a:spcAft>
          <a:spcPct val="0"/>
        </a:spcAft>
        <a:defRPr sz="5000">
          <a:solidFill>
            <a:schemeClr val="tx1"/>
          </a:solidFill>
          <a:latin typeface="Arial" charset="0"/>
          <a:ea typeface="MS PGothic" pitchFamily="34" charset="-128"/>
          <a:cs typeface="Arial" charset="0"/>
          <a:sym typeface="Kievit-Medium" charset="0"/>
        </a:defRPr>
      </a:lvl5pPr>
      <a:lvl6pPr marL="457200" algn="l" rtl="0" fontAlgn="base">
        <a:spcBef>
          <a:spcPct val="0"/>
        </a:spcBef>
        <a:spcAft>
          <a:spcPct val="0"/>
        </a:spcAft>
        <a:defRPr sz="6400">
          <a:solidFill>
            <a:schemeClr val="tx1"/>
          </a:solidFill>
          <a:latin typeface="Kievit-Medium" charset="0"/>
          <a:ea typeface="ヒラギノ角ゴ ProN W6" charset="-128"/>
          <a:cs typeface="ヒラギノ角ゴ ProN W6" charset="-128"/>
          <a:sym typeface="Kievit-Medium" charset="0"/>
        </a:defRPr>
      </a:lvl6pPr>
      <a:lvl7pPr marL="914400" algn="l" rtl="0" fontAlgn="base">
        <a:spcBef>
          <a:spcPct val="0"/>
        </a:spcBef>
        <a:spcAft>
          <a:spcPct val="0"/>
        </a:spcAft>
        <a:defRPr sz="6400">
          <a:solidFill>
            <a:schemeClr val="tx1"/>
          </a:solidFill>
          <a:latin typeface="Kievit-Medium" charset="0"/>
          <a:ea typeface="ヒラギノ角ゴ ProN W6" charset="-128"/>
          <a:cs typeface="ヒラギノ角ゴ ProN W6" charset="-128"/>
          <a:sym typeface="Kievit-Medium" charset="0"/>
        </a:defRPr>
      </a:lvl7pPr>
      <a:lvl8pPr marL="1371600" algn="l" rtl="0" fontAlgn="base">
        <a:spcBef>
          <a:spcPct val="0"/>
        </a:spcBef>
        <a:spcAft>
          <a:spcPct val="0"/>
        </a:spcAft>
        <a:defRPr sz="6400">
          <a:solidFill>
            <a:schemeClr val="tx1"/>
          </a:solidFill>
          <a:latin typeface="Kievit-Medium" charset="0"/>
          <a:ea typeface="ヒラギノ角ゴ ProN W6" charset="-128"/>
          <a:cs typeface="ヒラギノ角ゴ ProN W6" charset="-128"/>
          <a:sym typeface="Kievit-Medium" charset="0"/>
        </a:defRPr>
      </a:lvl8pPr>
      <a:lvl9pPr marL="1828800" algn="l" rtl="0" fontAlgn="base">
        <a:spcBef>
          <a:spcPct val="0"/>
        </a:spcBef>
        <a:spcAft>
          <a:spcPct val="0"/>
        </a:spcAft>
        <a:defRPr sz="6400">
          <a:solidFill>
            <a:schemeClr val="tx1"/>
          </a:solidFill>
          <a:latin typeface="Kievit-Medium" charset="0"/>
          <a:ea typeface="ヒラギノ角ゴ ProN W6" charset="-128"/>
          <a:cs typeface="ヒラギノ角ゴ ProN W6" charset="-128"/>
          <a:sym typeface="Kievit-Medium" charset="0"/>
        </a:defRPr>
      </a:lvl9pPr>
    </p:titleStyle>
    <p:bodyStyle>
      <a:lvl1pPr marL="342900" indent="-342900" algn="l" rtl="0" eaLnBrk="0" fontAlgn="base" hangingPunct="0">
        <a:spcBef>
          <a:spcPct val="0"/>
        </a:spcBef>
        <a:spcAft>
          <a:spcPct val="0"/>
        </a:spcAft>
        <a:buFont typeface="Arial" pitchFamily="34" charset="0"/>
        <a:buChar char="•"/>
        <a:defRPr sz="2500">
          <a:solidFill>
            <a:schemeClr val="tx1"/>
          </a:solidFill>
          <a:latin typeface="Arial"/>
          <a:ea typeface="MS PGothic" pitchFamily="34" charset="-128"/>
          <a:cs typeface="Arial"/>
          <a:sym typeface="Kievit-Book" charset="0"/>
        </a:defRPr>
      </a:lvl1pPr>
      <a:lvl2pPr marL="742950" indent="-28575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2pPr>
      <a:lvl3pPr marL="11430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3pPr>
      <a:lvl4pPr marL="16002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4pPr>
      <a:lvl5pPr marL="20574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5pPr>
      <a:lvl6pPr marL="457200" algn="l" rtl="0" fontAlgn="base">
        <a:spcBef>
          <a:spcPct val="0"/>
        </a:spcBef>
        <a:spcAft>
          <a:spcPct val="0"/>
        </a:spcAft>
        <a:defRPr sz="3000">
          <a:solidFill>
            <a:srgbClr val="141313"/>
          </a:solidFill>
          <a:latin typeface="+mn-lt"/>
          <a:ea typeface="+mn-ea"/>
          <a:cs typeface="+mn-cs"/>
          <a:sym typeface="Kievit-Book" charset="0"/>
        </a:defRPr>
      </a:lvl6pPr>
      <a:lvl7pPr marL="914400" algn="l" rtl="0" fontAlgn="base">
        <a:spcBef>
          <a:spcPct val="0"/>
        </a:spcBef>
        <a:spcAft>
          <a:spcPct val="0"/>
        </a:spcAft>
        <a:defRPr sz="3000">
          <a:solidFill>
            <a:srgbClr val="141313"/>
          </a:solidFill>
          <a:latin typeface="+mn-lt"/>
          <a:ea typeface="+mn-ea"/>
          <a:cs typeface="+mn-cs"/>
          <a:sym typeface="Kievit-Book" charset="0"/>
        </a:defRPr>
      </a:lvl7pPr>
      <a:lvl8pPr marL="1371600" algn="l" rtl="0" fontAlgn="base">
        <a:spcBef>
          <a:spcPct val="0"/>
        </a:spcBef>
        <a:spcAft>
          <a:spcPct val="0"/>
        </a:spcAft>
        <a:defRPr sz="3000">
          <a:solidFill>
            <a:srgbClr val="141313"/>
          </a:solidFill>
          <a:latin typeface="+mn-lt"/>
          <a:ea typeface="+mn-ea"/>
          <a:cs typeface="+mn-cs"/>
          <a:sym typeface="Kievit-Book" charset="0"/>
        </a:defRPr>
      </a:lvl8pPr>
      <a:lvl9pPr marL="1828800" algn="l" rtl="0" fontAlgn="base">
        <a:spcBef>
          <a:spcPct val="0"/>
        </a:spcBef>
        <a:spcAft>
          <a:spcPct val="0"/>
        </a:spcAft>
        <a:defRPr sz="3000">
          <a:solidFill>
            <a:srgbClr val="141313"/>
          </a:solidFill>
          <a:latin typeface="+mn-lt"/>
          <a:ea typeface="+mn-ea"/>
          <a:cs typeface="+mn-cs"/>
          <a:sym typeface="Kievit-Book" charset="0"/>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900113" y="990600"/>
            <a:ext cx="110490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endParaRPr lang="nl-NL" smtClean="0">
              <a:sym typeface="Kievit-Book" charset="0"/>
            </a:endParaRPr>
          </a:p>
        </p:txBody>
      </p:sp>
      <p:sp>
        <p:nvSpPr>
          <p:cNvPr id="2051" name="Rectangle 2"/>
          <p:cNvSpPr>
            <a:spLocks noGrp="1" noChangeArrowheads="1"/>
          </p:cNvSpPr>
          <p:nvPr>
            <p:ph type="body" idx="1"/>
          </p:nvPr>
        </p:nvSpPr>
        <p:spPr bwMode="auto">
          <a:xfrm>
            <a:off x="900113" y="2070100"/>
            <a:ext cx="11049000" cy="600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endParaRPr lang="nl-NL" smtClean="0">
              <a:sym typeface="Kievit-Book" charset="0"/>
            </a:endParaRPr>
          </a:p>
        </p:txBody>
      </p:sp>
      <p:sp>
        <p:nvSpPr>
          <p:cNvPr id="2052" name="Line 3"/>
          <p:cNvSpPr>
            <a:spLocks noChangeShapeType="1"/>
          </p:cNvSpPr>
          <p:nvPr/>
        </p:nvSpPr>
        <p:spPr bwMode="auto">
          <a:xfrm>
            <a:off x="0" y="8483600"/>
            <a:ext cx="130032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53" name="Line 5"/>
          <p:cNvSpPr>
            <a:spLocks noChangeShapeType="1"/>
          </p:cNvSpPr>
          <p:nvPr/>
        </p:nvSpPr>
        <p:spPr bwMode="auto">
          <a:xfrm>
            <a:off x="0" y="8483600"/>
            <a:ext cx="13003213" cy="0"/>
          </a:xfrm>
          <a:prstGeom prst="line">
            <a:avLst/>
          </a:prstGeom>
          <a:noFill/>
          <a:ln w="25400">
            <a:solidFill>
              <a:srgbClr val="BE311A"/>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2054" name="Afbeelding 10" descr="RU_E_A4_CMYK.eps"/>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8826500" y="8802688"/>
            <a:ext cx="36734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3"/>
          <p:cNvSpPr>
            <a:spLocks noGrp="1"/>
          </p:cNvSpPr>
          <p:nvPr>
            <p:ph type="sldNum" sz="quarter" idx="4"/>
          </p:nvPr>
        </p:nvSpPr>
        <p:spPr>
          <a:xfrm>
            <a:off x="957784" y="8802688"/>
            <a:ext cx="3033712" cy="519112"/>
          </a:xfrm>
          <a:prstGeom prst="rect">
            <a:avLst/>
          </a:prstGeom>
        </p:spPr>
        <p:txBody>
          <a:bodyPr vert="horz" lIns="91440" tIns="45720" rIns="91440" bIns="45720" rtlCol="0" anchor="ctr"/>
          <a:lstStyle>
            <a:lvl1pPr algn="l">
              <a:defRPr sz="2000">
                <a:solidFill>
                  <a:schemeClr val="bg1"/>
                </a:solidFill>
                <a:latin typeface="+mj-lt"/>
              </a:defRPr>
            </a:lvl1pPr>
          </a:lstStyle>
          <a:p>
            <a:fld id="{4F0FB6BC-84A6-4609-A72D-14054CEE50D6}" type="slidenum">
              <a:rPr lang="en-US" smtClean="0"/>
              <a:pPr/>
              <a:t>‹#›</a:t>
            </a:fld>
            <a:endParaRPr lang="en-US" dirty="0"/>
          </a:p>
        </p:txBody>
      </p:sp>
    </p:spTree>
  </p:cSld>
  <p:clrMap bg1="dk2" tx1="lt1" bg2="dk1" tx2="lt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6" r:id="rId7"/>
    <p:sldLayoutId id="2147484377" r:id="rId8"/>
    <p:sldLayoutId id="2147484378" r:id="rId9"/>
    <p:sldLayoutId id="2147484379" r:id="rId10"/>
    <p:sldLayoutId id="2147484375" r:id="rId11"/>
    <p:sldLayoutId id="2147484380" r:id="rId12"/>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3000" b="1">
          <a:solidFill>
            <a:srgbClr val="BE311A"/>
          </a:solidFill>
          <a:latin typeface="Arial"/>
          <a:ea typeface="MS PGothic" pitchFamily="34" charset="-128"/>
          <a:cs typeface="Arial"/>
          <a:sym typeface="Kievit-Book" charset="0"/>
        </a:defRPr>
      </a:lvl1pPr>
      <a:lvl2pPr algn="l" rtl="0" eaLnBrk="0" fontAlgn="base" hangingPunct="0">
        <a:spcBef>
          <a:spcPct val="0"/>
        </a:spcBef>
        <a:spcAft>
          <a:spcPct val="0"/>
        </a:spcAft>
        <a:defRPr sz="3000" b="1">
          <a:solidFill>
            <a:srgbClr val="BE311A"/>
          </a:solidFill>
          <a:latin typeface="Arial" charset="0"/>
          <a:ea typeface="MS PGothic" pitchFamily="34" charset="-128"/>
          <a:cs typeface="Arial" charset="0"/>
          <a:sym typeface="Kievit-Book" charset="0"/>
        </a:defRPr>
      </a:lvl2pPr>
      <a:lvl3pPr algn="l" rtl="0" eaLnBrk="0" fontAlgn="base" hangingPunct="0">
        <a:spcBef>
          <a:spcPct val="0"/>
        </a:spcBef>
        <a:spcAft>
          <a:spcPct val="0"/>
        </a:spcAft>
        <a:defRPr sz="3000" b="1">
          <a:solidFill>
            <a:srgbClr val="BE311A"/>
          </a:solidFill>
          <a:latin typeface="Arial" charset="0"/>
          <a:ea typeface="MS PGothic" pitchFamily="34" charset="-128"/>
          <a:cs typeface="Arial" charset="0"/>
          <a:sym typeface="Kievit-Book" charset="0"/>
        </a:defRPr>
      </a:lvl3pPr>
      <a:lvl4pPr algn="l" rtl="0" eaLnBrk="0" fontAlgn="base" hangingPunct="0">
        <a:spcBef>
          <a:spcPct val="0"/>
        </a:spcBef>
        <a:spcAft>
          <a:spcPct val="0"/>
        </a:spcAft>
        <a:defRPr sz="3000" b="1">
          <a:solidFill>
            <a:srgbClr val="BE311A"/>
          </a:solidFill>
          <a:latin typeface="Arial" charset="0"/>
          <a:ea typeface="MS PGothic" pitchFamily="34" charset="-128"/>
          <a:cs typeface="Arial" charset="0"/>
          <a:sym typeface="Kievit-Book" charset="0"/>
        </a:defRPr>
      </a:lvl4pPr>
      <a:lvl5pPr algn="l" rtl="0" eaLnBrk="0" fontAlgn="base" hangingPunct="0">
        <a:spcBef>
          <a:spcPct val="0"/>
        </a:spcBef>
        <a:spcAft>
          <a:spcPct val="0"/>
        </a:spcAft>
        <a:defRPr sz="3000" b="1">
          <a:solidFill>
            <a:srgbClr val="BE311A"/>
          </a:solidFill>
          <a:latin typeface="Arial" charset="0"/>
          <a:ea typeface="MS PGothic" pitchFamily="34" charset="-128"/>
          <a:cs typeface="Arial" charset="0"/>
          <a:sym typeface="Kievit-Book" charset="0"/>
        </a:defRPr>
      </a:lvl5pPr>
      <a:lvl6pPr marL="457200" algn="l" rtl="0" fontAlgn="base">
        <a:spcBef>
          <a:spcPct val="0"/>
        </a:spcBef>
        <a:spcAft>
          <a:spcPct val="0"/>
        </a:spcAft>
        <a:defRPr sz="4800">
          <a:solidFill>
            <a:srgbClr val="901F1F"/>
          </a:solidFill>
          <a:latin typeface="Kievit-Book" charset="0"/>
          <a:ea typeface="ヒラギノ角ゴ ProN W3" charset="-128"/>
          <a:cs typeface="ヒラギノ角ゴ ProN W3" charset="-128"/>
          <a:sym typeface="Kievit-Book" charset="0"/>
        </a:defRPr>
      </a:lvl6pPr>
      <a:lvl7pPr marL="914400" algn="l" rtl="0" fontAlgn="base">
        <a:spcBef>
          <a:spcPct val="0"/>
        </a:spcBef>
        <a:spcAft>
          <a:spcPct val="0"/>
        </a:spcAft>
        <a:defRPr sz="4800">
          <a:solidFill>
            <a:srgbClr val="901F1F"/>
          </a:solidFill>
          <a:latin typeface="Kievit-Book" charset="0"/>
          <a:ea typeface="ヒラギノ角ゴ ProN W3" charset="-128"/>
          <a:cs typeface="ヒラギノ角ゴ ProN W3" charset="-128"/>
          <a:sym typeface="Kievit-Book" charset="0"/>
        </a:defRPr>
      </a:lvl7pPr>
      <a:lvl8pPr marL="1371600" algn="l" rtl="0" fontAlgn="base">
        <a:spcBef>
          <a:spcPct val="0"/>
        </a:spcBef>
        <a:spcAft>
          <a:spcPct val="0"/>
        </a:spcAft>
        <a:defRPr sz="4800">
          <a:solidFill>
            <a:srgbClr val="901F1F"/>
          </a:solidFill>
          <a:latin typeface="Kievit-Book" charset="0"/>
          <a:ea typeface="ヒラギノ角ゴ ProN W3" charset="-128"/>
          <a:cs typeface="ヒラギノ角ゴ ProN W3" charset="-128"/>
          <a:sym typeface="Kievit-Book" charset="0"/>
        </a:defRPr>
      </a:lvl8pPr>
      <a:lvl9pPr marL="1828800" algn="l" rtl="0" fontAlgn="base">
        <a:spcBef>
          <a:spcPct val="0"/>
        </a:spcBef>
        <a:spcAft>
          <a:spcPct val="0"/>
        </a:spcAft>
        <a:defRPr sz="4800">
          <a:solidFill>
            <a:srgbClr val="901F1F"/>
          </a:solidFill>
          <a:latin typeface="Kievit-Book" charset="0"/>
          <a:ea typeface="ヒラギノ角ゴ ProN W3" charset="-128"/>
          <a:cs typeface="ヒラギノ角ゴ ProN W3" charset="-128"/>
          <a:sym typeface="Kievit-Book" charset="0"/>
        </a:defRPr>
      </a:lvl9pPr>
    </p:titleStyle>
    <p:bodyStyle>
      <a:lvl1pPr marL="342900" indent="-342900" algn="l" rtl="0" eaLnBrk="0" fontAlgn="base" hangingPunct="0">
        <a:spcBef>
          <a:spcPct val="0"/>
        </a:spcBef>
        <a:spcAft>
          <a:spcPct val="0"/>
        </a:spcAft>
        <a:buClr>
          <a:srgbClr val="C00000"/>
        </a:buClr>
        <a:buChar char="•"/>
        <a:defRPr sz="2500">
          <a:solidFill>
            <a:srgbClr val="141313"/>
          </a:solidFill>
          <a:latin typeface="Arial"/>
          <a:ea typeface="MS PGothic" pitchFamily="34" charset="-128"/>
          <a:cs typeface="Arial"/>
          <a:sym typeface="Kievit-Book" charset="0"/>
        </a:defRPr>
      </a:lvl1pPr>
      <a:lvl2pPr marL="742950" indent="-28575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2pPr>
      <a:lvl3pPr marL="11430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3pPr>
      <a:lvl4pPr marL="16002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4pPr>
      <a:lvl5pPr marL="20574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5pPr>
      <a:lvl6pPr marL="457200" algn="l" rtl="0" fontAlgn="base">
        <a:spcBef>
          <a:spcPct val="0"/>
        </a:spcBef>
        <a:spcAft>
          <a:spcPct val="0"/>
        </a:spcAft>
        <a:defRPr sz="3000">
          <a:solidFill>
            <a:srgbClr val="141313"/>
          </a:solidFill>
          <a:latin typeface="+mn-lt"/>
          <a:ea typeface="+mn-ea"/>
          <a:cs typeface="+mn-cs"/>
          <a:sym typeface="Kievit-Book" charset="0"/>
        </a:defRPr>
      </a:lvl6pPr>
      <a:lvl7pPr marL="914400" algn="l" rtl="0" fontAlgn="base">
        <a:spcBef>
          <a:spcPct val="0"/>
        </a:spcBef>
        <a:spcAft>
          <a:spcPct val="0"/>
        </a:spcAft>
        <a:defRPr sz="3000">
          <a:solidFill>
            <a:srgbClr val="141313"/>
          </a:solidFill>
          <a:latin typeface="+mn-lt"/>
          <a:ea typeface="+mn-ea"/>
          <a:cs typeface="+mn-cs"/>
          <a:sym typeface="Kievit-Book" charset="0"/>
        </a:defRPr>
      </a:lvl7pPr>
      <a:lvl8pPr marL="1371600" algn="l" rtl="0" fontAlgn="base">
        <a:spcBef>
          <a:spcPct val="0"/>
        </a:spcBef>
        <a:spcAft>
          <a:spcPct val="0"/>
        </a:spcAft>
        <a:defRPr sz="3000">
          <a:solidFill>
            <a:srgbClr val="141313"/>
          </a:solidFill>
          <a:latin typeface="+mn-lt"/>
          <a:ea typeface="+mn-ea"/>
          <a:cs typeface="+mn-cs"/>
          <a:sym typeface="Kievit-Book" charset="0"/>
        </a:defRPr>
      </a:lvl8pPr>
      <a:lvl9pPr marL="1828800" algn="l" rtl="0" fontAlgn="base">
        <a:spcBef>
          <a:spcPct val="0"/>
        </a:spcBef>
        <a:spcAft>
          <a:spcPct val="0"/>
        </a:spcAft>
        <a:defRPr sz="3000">
          <a:solidFill>
            <a:srgbClr val="141313"/>
          </a:solidFill>
          <a:latin typeface="+mn-lt"/>
          <a:ea typeface="+mn-ea"/>
          <a:cs typeface="+mn-cs"/>
          <a:sym typeface="Kievit-Book" charset="0"/>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www.itl.nist.gov/div898/handbook/index.htm"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www.ics.uci.edu/~mlearn/MLRepository.html"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el 3"/>
          <p:cNvSpPr>
            <a:spLocks noGrp="1"/>
          </p:cNvSpPr>
          <p:nvPr>
            <p:ph type="title"/>
          </p:nvPr>
        </p:nvSpPr>
        <p:spPr/>
        <p:txBody>
          <a:bodyPr/>
          <a:lstStyle/>
          <a:p>
            <a:r>
              <a:rPr lang="en-US" dirty="0" smtClean="0">
                <a:latin typeface="Arial" pitchFamily="34" charset="0"/>
                <a:cs typeface="Arial" pitchFamily="34" charset="0"/>
              </a:rPr>
              <a:t>Data Mining: Data Exploration</a:t>
            </a:r>
            <a:endParaRPr lang="nl-NL" dirty="0" smtClean="0">
              <a:latin typeface="Arial" pitchFamily="34" charset="0"/>
              <a:cs typeface="Arial" pitchFamily="34" charset="0"/>
            </a:endParaRPr>
          </a:p>
        </p:txBody>
      </p:sp>
      <p:sp>
        <p:nvSpPr>
          <p:cNvPr id="7171" name="Tijdelijke aanduiding voor inhoud 4"/>
          <p:cNvSpPr>
            <a:spLocks noGrp="1"/>
          </p:cNvSpPr>
          <p:nvPr>
            <p:ph idx="1"/>
          </p:nvPr>
        </p:nvSpPr>
        <p:spPr/>
        <p:txBody>
          <a:bodyPr/>
          <a:lstStyle/>
          <a:p>
            <a:r>
              <a:rPr lang="en-US" smtClean="0">
                <a:latin typeface="Arial" pitchFamily="34" charset="0"/>
                <a:cs typeface="Arial" pitchFamily="34" charset="0"/>
              </a:rPr>
              <a:t>Tom Heskes</a:t>
            </a:r>
            <a:endParaRPr lang="nl-NL" smtClean="0">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mtClean="0"/>
              <a:t>Visualization</a:t>
            </a:r>
          </a:p>
        </p:txBody>
      </p:sp>
      <p:sp>
        <p:nvSpPr>
          <p:cNvPr id="12291" name="Rectangle 3"/>
          <p:cNvSpPr>
            <a:spLocks noGrp="1" noChangeArrowheads="1"/>
          </p:cNvSpPr>
          <p:nvPr>
            <p:ph idx="1"/>
          </p:nvPr>
        </p:nvSpPr>
        <p:spPr/>
        <p:txBody>
          <a:bodyPr/>
          <a:lstStyle/>
          <a:p>
            <a:pPr>
              <a:lnSpc>
                <a:spcPct val="90000"/>
              </a:lnSpc>
              <a:spcBef>
                <a:spcPct val="15000"/>
              </a:spcBef>
            </a:pPr>
            <a:endParaRPr lang="en-US" dirty="0" smtClean="0"/>
          </a:p>
          <a:p>
            <a:pPr>
              <a:lnSpc>
                <a:spcPct val="90000"/>
              </a:lnSpc>
              <a:spcBef>
                <a:spcPct val="15000"/>
              </a:spcBef>
            </a:pPr>
            <a:r>
              <a:rPr lang="en-US" dirty="0" smtClean="0"/>
              <a:t>Visualization is the conversion of data into a visual or tabular format so that the characteristics of the data and the relationships among data items or attributes can be analyzed or reported.</a:t>
            </a:r>
          </a:p>
          <a:p>
            <a:pPr>
              <a:lnSpc>
                <a:spcPct val="90000"/>
              </a:lnSpc>
            </a:pPr>
            <a:endParaRPr lang="en-US" dirty="0" smtClean="0"/>
          </a:p>
          <a:p>
            <a:pPr>
              <a:lnSpc>
                <a:spcPct val="90000"/>
              </a:lnSpc>
            </a:pPr>
            <a:r>
              <a:rPr lang="en-US" dirty="0" smtClean="0"/>
              <a:t>Visualization of data is one of the most powerful and appealing techniques for data exploration</a:t>
            </a:r>
            <a:endParaRPr lang="en-US" dirty="0"/>
          </a:p>
          <a:p>
            <a:pPr>
              <a:lnSpc>
                <a:spcPct val="90000"/>
              </a:lnSpc>
            </a:pPr>
            <a:endParaRPr lang="en-US" dirty="0" smtClean="0"/>
          </a:p>
          <a:p>
            <a:pPr lvl="1">
              <a:lnSpc>
                <a:spcPct val="90000"/>
              </a:lnSpc>
              <a:spcBef>
                <a:spcPct val="15000"/>
              </a:spcBef>
            </a:pPr>
            <a:r>
              <a:rPr lang="en-US" dirty="0" smtClean="0"/>
              <a:t>Humans have a well developed ability to analyze large amounts of information that is presented visually</a:t>
            </a:r>
          </a:p>
          <a:p>
            <a:pPr lvl="1">
              <a:lnSpc>
                <a:spcPct val="90000"/>
              </a:lnSpc>
              <a:spcBef>
                <a:spcPct val="15000"/>
              </a:spcBef>
            </a:pPr>
            <a:r>
              <a:rPr lang="en-US" dirty="0" smtClean="0"/>
              <a:t>Can detect general patterns and trends</a:t>
            </a:r>
          </a:p>
          <a:p>
            <a:pPr lvl="1">
              <a:lnSpc>
                <a:spcPct val="90000"/>
              </a:lnSpc>
              <a:spcBef>
                <a:spcPct val="15000"/>
              </a:spcBef>
            </a:pPr>
            <a:r>
              <a:rPr lang="en-US" dirty="0" smtClean="0"/>
              <a:t>Can detect outliers and unusual patterns   </a:t>
            </a:r>
          </a:p>
          <a:p>
            <a:pPr lvl="2">
              <a:lnSpc>
                <a:spcPct val="90000"/>
              </a:lnSpc>
              <a:buFont typeface="Wingdings" pitchFamily="2" charset="2"/>
              <a:buNone/>
            </a:pPr>
            <a:endParaRPr lang="en-US" dirty="0" smtClean="0"/>
          </a:p>
        </p:txBody>
      </p:sp>
      <p:sp>
        <p:nvSpPr>
          <p:cNvPr id="2" name="Slide Number Placeholder 1"/>
          <p:cNvSpPr>
            <a:spLocks noGrp="1"/>
          </p:cNvSpPr>
          <p:nvPr>
            <p:ph type="sldNum" sz="quarter" idx="4"/>
          </p:nvPr>
        </p:nvSpPr>
        <p:spPr/>
        <p:txBody>
          <a:bodyPr/>
          <a:lstStyle/>
          <a:p>
            <a:fld id="{4F0FB6BC-84A6-4609-A72D-14054CEE50D6}" type="slidenum">
              <a:rPr lang="en-US" smtClean="0"/>
              <a:pPr/>
              <a:t>10</a:t>
            </a:fld>
            <a:endParaRPr lang="en-US" dirty="0"/>
          </a:p>
        </p:txBody>
      </p:sp>
    </p:spTree>
    <p:extLst>
      <p:ext uri="{BB962C8B-B14F-4D97-AF65-F5344CB8AC3E}">
        <p14:creationId xmlns:p14="http://schemas.microsoft.com/office/powerpoint/2010/main" val="412471667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6"/>
          <p:cNvPicPr>
            <a:picLocks noChangeAspect="1" noChangeArrowheads="1"/>
          </p:cNvPicPr>
          <p:nvPr/>
        </p:nvPicPr>
        <p:blipFill>
          <a:blip r:embed="rId3">
            <a:extLst>
              <a:ext uri="{28A0092B-C50C-407E-A947-70E740481C1C}">
                <a14:useLocalDpi xmlns:a14="http://schemas.microsoft.com/office/drawing/2010/main" val="0"/>
              </a:ext>
            </a:extLst>
          </a:blip>
          <a:srcRect b="2776"/>
          <a:stretch>
            <a:fillRect/>
          </a:stretch>
        </p:blipFill>
        <p:spPr bwMode="auto">
          <a:xfrm>
            <a:off x="2685976" y="3004592"/>
            <a:ext cx="7825458" cy="5197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315" name="Rectangle 2"/>
          <p:cNvSpPr>
            <a:spLocks noGrp="1" noChangeArrowheads="1"/>
          </p:cNvSpPr>
          <p:nvPr>
            <p:ph type="title"/>
          </p:nvPr>
        </p:nvSpPr>
        <p:spPr/>
        <p:txBody>
          <a:bodyPr/>
          <a:lstStyle/>
          <a:p>
            <a:r>
              <a:rPr lang="en-US" smtClean="0"/>
              <a:t>Example: Sea Surface Temperature</a:t>
            </a:r>
          </a:p>
        </p:txBody>
      </p:sp>
      <p:sp>
        <p:nvSpPr>
          <p:cNvPr id="13316" name="Rectangle 3"/>
          <p:cNvSpPr>
            <a:spLocks noGrp="1" noChangeArrowheads="1"/>
          </p:cNvSpPr>
          <p:nvPr>
            <p:ph idx="1"/>
          </p:nvPr>
        </p:nvSpPr>
        <p:spPr/>
        <p:txBody>
          <a:bodyPr/>
          <a:lstStyle/>
          <a:p>
            <a:r>
              <a:rPr lang="en-US" smtClean="0"/>
              <a:t>The following shows the Sea Surface Temperature (SST) for July 1982</a:t>
            </a:r>
          </a:p>
          <a:p>
            <a:pPr lvl="1"/>
            <a:r>
              <a:rPr lang="en-US" smtClean="0"/>
              <a:t>Tens of thousands of data points are summarized in a single figure</a:t>
            </a:r>
          </a:p>
          <a:p>
            <a:pPr lvl="1">
              <a:buFont typeface="Arial" charset="0"/>
              <a:buNone/>
            </a:pPr>
            <a:r>
              <a:rPr lang="en-US" smtClean="0"/>
              <a:t> </a:t>
            </a:r>
          </a:p>
          <a:p>
            <a:pPr lvl="1">
              <a:lnSpc>
                <a:spcPct val="90000"/>
              </a:lnSpc>
              <a:spcBef>
                <a:spcPct val="15000"/>
              </a:spcBef>
            </a:pPr>
            <a:endParaRPr lang="en-US" smtClean="0"/>
          </a:p>
          <a:p>
            <a:pPr lvl="2">
              <a:lnSpc>
                <a:spcPct val="90000"/>
              </a:lnSpc>
              <a:buFont typeface="Wingdings" pitchFamily="2" charset="2"/>
              <a:buNone/>
            </a:pPr>
            <a:endParaRPr lang="en-US" smtClean="0"/>
          </a:p>
        </p:txBody>
      </p:sp>
      <p:sp>
        <p:nvSpPr>
          <p:cNvPr id="2" name="Slide Number Placeholder 1"/>
          <p:cNvSpPr>
            <a:spLocks noGrp="1"/>
          </p:cNvSpPr>
          <p:nvPr>
            <p:ph type="sldNum" sz="quarter" idx="4"/>
          </p:nvPr>
        </p:nvSpPr>
        <p:spPr/>
        <p:txBody>
          <a:bodyPr/>
          <a:lstStyle/>
          <a:p>
            <a:fld id="{4F0FB6BC-84A6-4609-A72D-14054CEE50D6}" type="slidenum">
              <a:rPr lang="en-US" smtClean="0"/>
              <a:pPr/>
              <a:t>11</a:t>
            </a:fld>
            <a:endParaRPr lang="en-US" dirty="0"/>
          </a:p>
        </p:txBody>
      </p:sp>
    </p:spTree>
    <p:extLst>
      <p:ext uri="{BB962C8B-B14F-4D97-AF65-F5344CB8AC3E}">
        <p14:creationId xmlns:p14="http://schemas.microsoft.com/office/powerpoint/2010/main" val="360008803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Representation</a:t>
            </a:r>
          </a:p>
        </p:txBody>
      </p:sp>
      <p:sp>
        <p:nvSpPr>
          <p:cNvPr id="14339" name="Rectangle 3"/>
          <p:cNvSpPr>
            <a:spLocks noGrp="1" noChangeArrowheads="1"/>
          </p:cNvSpPr>
          <p:nvPr>
            <p:ph idx="1"/>
          </p:nvPr>
        </p:nvSpPr>
        <p:spPr/>
        <p:txBody>
          <a:bodyPr/>
          <a:lstStyle/>
          <a:p>
            <a:pPr>
              <a:lnSpc>
                <a:spcPct val="90000"/>
              </a:lnSpc>
              <a:tabLst>
                <a:tab pos="1788132" algn="l"/>
              </a:tabLst>
            </a:pPr>
            <a:endParaRPr lang="en-US" dirty="0" smtClean="0"/>
          </a:p>
          <a:p>
            <a:pPr>
              <a:lnSpc>
                <a:spcPct val="90000"/>
              </a:lnSpc>
              <a:tabLst>
                <a:tab pos="1788132" algn="l"/>
              </a:tabLst>
            </a:pPr>
            <a:r>
              <a:rPr lang="en-US" dirty="0" smtClean="0"/>
              <a:t>Representation refers to the mapping of information to a visual format</a:t>
            </a:r>
          </a:p>
          <a:p>
            <a:pPr>
              <a:lnSpc>
                <a:spcPct val="90000"/>
              </a:lnSpc>
              <a:tabLst>
                <a:tab pos="1788132" algn="l"/>
              </a:tabLst>
            </a:pPr>
            <a:endParaRPr lang="en-US" dirty="0" smtClean="0"/>
          </a:p>
          <a:p>
            <a:pPr>
              <a:lnSpc>
                <a:spcPct val="90000"/>
              </a:lnSpc>
              <a:tabLst>
                <a:tab pos="1788132" algn="l"/>
              </a:tabLst>
            </a:pPr>
            <a:r>
              <a:rPr lang="en-US" dirty="0" smtClean="0"/>
              <a:t>Data objects, their attributes, and the relationships among data objects are translated into graphical elements such as points, lines, shapes, and colors</a:t>
            </a:r>
          </a:p>
          <a:p>
            <a:pPr>
              <a:lnSpc>
                <a:spcPct val="90000"/>
              </a:lnSpc>
              <a:tabLst>
                <a:tab pos="1788132" algn="l"/>
              </a:tabLst>
            </a:pPr>
            <a:endParaRPr lang="en-US" dirty="0" smtClean="0"/>
          </a:p>
          <a:p>
            <a:pPr>
              <a:lnSpc>
                <a:spcPct val="90000"/>
              </a:lnSpc>
              <a:tabLst>
                <a:tab pos="1788132" algn="l"/>
              </a:tabLst>
            </a:pPr>
            <a:r>
              <a:rPr lang="en-US" dirty="0" smtClean="0"/>
              <a:t>Example:</a:t>
            </a:r>
          </a:p>
          <a:p>
            <a:pPr marL="0" indent="0">
              <a:lnSpc>
                <a:spcPct val="90000"/>
              </a:lnSpc>
              <a:buNone/>
              <a:tabLst>
                <a:tab pos="1788132" algn="l"/>
              </a:tabLst>
            </a:pPr>
            <a:r>
              <a:rPr lang="en-US" dirty="0" smtClean="0"/>
              <a:t> </a:t>
            </a:r>
          </a:p>
          <a:p>
            <a:pPr lvl="1">
              <a:lnSpc>
                <a:spcPct val="90000"/>
              </a:lnSpc>
              <a:tabLst>
                <a:tab pos="1788132" algn="l"/>
              </a:tabLst>
            </a:pPr>
            <a:r>
              <a:rPr lang="en-US" dirty="0" smtClean="0"/>
              <a:t>Objects are often represented as points</a:t>
            </a:r>
          </a:p>
          <a:p>
            <a:pPr lvl="1">
              <a:lnSpc>
                <a:spcPct val="90000"/>
              </a:lnSpc>
              <a:tabLst>
                <a:tab pos="1788132" algn="l"/>
              </a:tabLst>
            </a:pPr>
            <a:r>
              <a:rPr lang="en-US" dirty="0" smtClean="0"/>
              <a:t>Their attribute values can be represented as the position of the points or the characteristics of the points, e.g., color, size, and shape</a:t>
            </a:r>
          </a:p>
          <a:p>
            <a:pPr lvl="1">
              <a:lnSpc>
                <a:spcPct val="90000"/>
              </a:lnSpc>
              <a:tabLst>
                <a:tab pos="1788132" algn="l"/>
              </a:tabLst>
            </a:pPr>
            <a:r>
              <a:rPr lang="en-US" dirty="0" smtClean="0"/>
              <a:t>If position is used, then the relationships of points, i.e., whether they form groups or a point is an outlier, is easily perceived.</a:t>
            </a:r>
          </a:p>
        </p:txBody>
      </p:sp>
      <p:sp>
        <p:nvSpPr>
          <p:cNvPr id="2" name="Slide Number Placeholder 1"/>
          <p:cNvSpPr>
            <a:spLocks noGrp="1"/>
          </p:cNvSpPr>
          <p:nvPr>
            <p:ph type="sldNum" sz="quarter" idx="4"/>
          </p:nvPr>
        </p:nvSpPr>
        <p:spPr/>
        <p:txBody>
          <a:bodyPr/>
          <a:lstStyle/>
          <a:p>
            <a:fld id="{4F0FB6BC-84A6-4609-A72D-14054CEE50D6}" type="slidenum">
              <a:rPr lang="en-US" smtClean="0"/>
              <a:pPr/>
              <a:t>12</a:t>
            </a:fld>
            <a:endParaRPr lang="en-US" dirty="0"/>
          </a:p>
        </p:txBody>
      </p:sp>
    </p:spTree>
    <p:extLst>
      <p:ext uri="{BB962C8B-B14F-4D97-AF65-F5344CB8AC3E}">
        <p14:creationId xmlns:p14="http://schemas.microsoft.com/office/powerpoint/2010/main" val="410592854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t>Arrangement</a:t>
            </a:r>
          </a:p>
        </p:txBody>
      </p:sp>
      <p:sp>
        <p:nvSpPr>
          <p:cNvPr id="15363" name="Rectangle 3"/>
          <p:cNvSpPr>
            <a:spLocks noGrp="1" noChangeArrowheads="1"/>
          </p:cNvSpPr>
          <p:nvPr>
            <p:ph idx="1"/>
          </p:nvPr>
        </p:nvSpPr>
        <p:spPr/>
        <p:txBody>
          <a:bodyPr/>
          <a:lstStyle/>
          <a:p>
            <a:r>
              <a:rPr lang="en-US" dirty="0" smtClean="0"/>
              <a:t>Is the placement of visual elements within a display</a:t>
            </a:r>
          </a:p>
          <a:p>
            <a:endParaRPr lang="en-US" dirty="0" smtClean="0"/>
          </a:p>
          <a:p>
            <a:r>
              <a:rPr lang="en-US" dirty="0" smtClean="0"/>
              <a:t>Can make a large difference in how easy it is to understand the data</a:t>
            </a:r>
          </a:p>
          <a:p>
            <a:pPr lvl="1"/>
            <a:endParaRPr lang="en-US" dirty="0" smtClean="0"/>
          </a:p>
        </p:txBody>
      </p:sp>
      <p:pic>
        <p:nvPicPr>
          <p:cNvPr id="1536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56190"/>
          <a:stretch/>
        </p:blipFill>
        <p:spPr bwMode="auto">
          <a:xfrm>
            <a:off x="1137106" y="3974637"/>
            <a:ext cx="4357182" cy="389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5438"/>
          <a:stretch/>
        </p:blipFill>
        <p:spPr bwMode="auto">
          <a:xfrm>
            <a:off x="7039020" y="3974637"/>
            <a:ext cx="4431932" cy="389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Slide Number Placeholder 1"/>
          <p:cNvSpPr>
            <a:spLocks noGrp="1"/>
          </p:cNvSpPr>
          <p:nvPr>
            <p:ph type="sldNum" sz="quarter" idx="4"/>
          </p:nvPr>
        </p:nvSpPr>
        <p:spPr/>
        <p:txBody>
          <a:bodyPr/>
          <a:lstStyle/>
          <a:p>
            <a:fld id="{4F0FB6BC-84A6-4609-A72D-14054CEE50D6}" type="slidenum">
              <a:rPr lang="en-US" smtClean="0"/>
              <a:pPr/>
              <a:t>13</a:t>
            </a:fld>
            <a:endParaRPr lang="en-US" dirty="0"/>
          </a:p>
        </p:txBody>
      </p:sp>
    </p:spTree>
    <p:extLst>
      <p:ext uri="{BB962C8B-B14F-4D97-AF65-F5344CB8AC3E}">
        <p14:creationId xmlns:p14="http://schemas.microsoft.com/office/powerpoint/2010/main" val="11684812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t>Selection</a:t>
            </a:r>
          </a:p>
        </p:txBody>
      </p:sp>
      <p:sp>
        <p:nvSpPr>
          <p:cNvPr id="16387" name="Rectangle 3"/>
          <p:cNvSpPr>
            <a:spLocks noGrp="1" noChangeArrowheads="1"/>
          </p:cNvSpPr>
          <p:nvPr>
            <p:ph idx="1"/>
          </p:nvPr>
        </p:nvSpPr>
        <p:spPr/>
        <p:txBody>
          <a:bodyPr/>
          <a:lstStyle/>
          <a:p>
            <a:pPr>
              <a:lnSpc>
                <a:spcPct val="90000"/>
              </a:lnSpc>
            </a:pPr>
            <a:endParaRPr lang="en-US" dirty="0" smtClean="0"/>
          </a:p>
          <a:p>
            <a:pPr>
              <a:lnSpc>
                <a:spcPct val="90000"/>
              </a:lnSpc>
            </a:pPr>
            <a:r>
              <a:rPr lang="en-US" dirty="0" smtClean="0"/>
              <a:t>Selection refers to the elimination or the de-emphasis of certain objects and attributes</a:t>
            </a:r>
          </a:p>
          <a:p>
            <a:pPr>
              <a:lnSpc>
                <a:spcPct val="90000"/>
              </a:lnSpc>
            </a:pPr>
            <a:endParaRPr lang="en-US" dirty="0" smtClean="0"/>
          </a:p>
          <a:p>
            <a:pPr>
              <a:lnSpc>
                <a:spcPct val="90000"/>
              </a:lnSpc>
            </a:pPr>
            <a:r>
              <a:rPr lang="en-US" dirty="0" smtClean="0"/>
              <a:t>Selection may involve choosing a subset of attributes </a:t>
            </a:r>
          </a:p>
          <a:p>
            <a:pPr lvl="1">
              <a:lnSpc>
                <a:spcPct val="90000"/>
              </a:lnSpc>
            </a:pPr>
            <a:endParaRPr lang="en-US" dirty="0" smtClean="0"/>
          </a:p>
          <a:p>
            <a:pPr lvl="1">
              <a:lnSpc>
                <a:spcPct val="90000"/>
              </a:lnSpc>
            </a:pPr>
            <a:r>
              <a:rPr lang="en-US" dirty="0" smtClean="0"/>
              <a:t>Dimensionality reduction is often used to reduce the number of dimensions to two or three</a:t>
            </a:r>
          </a:p>
          <a:p>
            <a:pPr lvl="1">
              <a:lnSpc>
                <a:spcPct val="90000"/>
              </a:lnSpc>
            </a:pPr>
            <a:r>
              <a:rPr lang="en-US" dirty="0" smtClean="0"/>
              <a:t>Alternatively, pairs of attributes can be considered</a:t>
            </a:r>
          </a:p>
          <a:p>
            <a:pPr lvl="1">
              <a:lnSpc>
                <a:spcPct val="90000"/>
              </a:lnSpc>
            </a:pPr>
            <a:endParaRPr lang="en-US" dirty="0" smtClean="0"/>
          </a:p>
          <a:p>
            <a:pPr>
              <a:lnSpc>
                <a:spcPct val="90000"/>
              </a:lnSpc>
            </a:pPr>
            <a:r>
              <a:rPr lang="en-US" dirty="0" smtClean="0"/>
              <a:t>Selection may also involve choosing a subset of objects</a:t>
            </a:r>
          </a:p>
          <a:p>
            <a:pPr lvl="1">
              <a:lnSpc>
                <a:spcPct val="90000"/>
              </a:lnSpc>
            </a:pPr>
            <a:endParaRPr lang="en-US" dirty="0" smtClean="0"/>
          </a:p>
          <a:p>
            <a:pPr lvl="1">
              <a:lnSpc>
                <a:spcPct val="90000"/>
              </a:lnSpc>
            </a:pPr>
            <a:r>
              <a:rPr lang="en-US" dirty="0" smtClean="0"/>
              <a:t>A region of the screen can only show so many points</a:t>
            </a:r>
          </a:p>
          <a:p>
            <a:pPr lvl="1">
              <a:lnSpc>
                <a:spcPct val="90000"/>
              </a:lnSpc>
            </a:pPr>
            <a:r>
              <a:rPr lang="en-US" dirty="0" smtClean="0"/>
              <a:t>Can sample, but want to preserve points in sparse areas </a:t>
            </a:r>
          </a:p>
          <a:p>
            <a:pPr lvl="1">
              <a:lnSpc>
                <a:spcPct val="90000"/>
              </a:lnSpc>
            </a:pPr>
            <a:endParaRPr lang="en-US" dirty="0" smtClean="0"/>
          </a:p>
        </p:txBody>
      </p:sp>
      <p:sp>
        <p:nvSpPr>
          <p:cNvPr id="2" name="Slide Number Placeholder 1"/>
          <p:cNvSpPr>
            <a:spLocks noGrp="1"/>
          </p:cNvSpPr>
          <p:nvPr>
            <p:ph type="sldNum" sz="quarter" idx="4"/>
          </p:nvPr>
        </p:nvSpPr>
        <p:spPr/>
        <p:txBody>
          <a:bodyPr/>
          <a:lstStyle/>
          <a:p>
            <a:fld id="{4F0FB6BC-84A6-4609-A72D-14054CEE50D6}" type="slidenum">
              <a:rPr lang="en-US" smtClean="0"/>
              <a:pPr/>
              <a:t>14</a:t>
            </a:fld>
            <a:endParaRPr lang="en-US" dirty="0"/>
          </a:p>
        </p:txBody>
      </p:sp>
    </p:spTree>
    <p:extLst>
      <p:ext uri="{BB962C8B-B14F-4D97-AF65-F5344CB8AC3E}">
        <p14:creationId xmlns:p14="http://schemas.microsoft.com/office/powerpoint/2010/main" val="126560032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t>Visualization Techniques: Histograms</a:t>
            </a:r>
          </a:p>
        </p:txBody>
      </p:sp>
      <p:sp>
        <p:nvSpPr>
          <p:cNvPr id="17411" name="Rectangle 3"/>
          <p:cNvSpPr>
            <a:spLocks noGrp="1" noChangeArrowheads="1"/>
          </p:cNvSpPr>
          <p:nvPr>
            <p:ph idx="1"/>
          </p:nvPr>
        </p:nvSpPr>
        <p:spPr/>
        <p:txBody>
          <a:bodyPr/>
          <a:lstStyle/>
          <a:p>
            <a:r>
              <a:rPr lang="en-US" dirty="0"/>
              <a:t>Histogram </a:t>
            </a:r>
          </a:p>
          <a:p>
            <a:pPr lvl="1"/>
            <a:r>
              <a:rPr lang="en-US" dirty="0"/>
              <a:t>Usually shows the distribution of values of a single variable</a:t>
            </a:r>
          </a:p>
          <a:p>
            <a:pPr lvl="1"/>
            <a:r>
              <a:rPr lang="en-US" dirty="0"/>
              <a:t>Divide the </a:t>
            </a:r>
            <a:r>
              <a:rPr lang="en-US" dirty="0" smtClean="0"/>
              <a:t>values into </a:t>
            </a:r>
            <a:r>
              <a:rPr lang="en-US" dirty="0"/>
              <a:t>bins and show a bar plot of the number of objects in each bin. </a:t>
            </a:r>
          </a:p>
          <a:p>
            <a:pPr lvl="1"/>
            <a:r>
              <a:rPr lang="en-US" dirty="0"/>
              <a:t>The height of each bar indicates the number of objects</a:t>
            </a:r>
          </a:p>
          <a:p>
            <a:pPr lvl="1"/>
            <a:r>
              <a:rPr lang="en-US" dirty="0"/>
              <a:t>Shape of histogram depends on the number of </a:t>
            </a:r>
            <a:r>
              <a:rPr lang="en-US" dirty="0" smtClean="0"/>
              <a:t>bins</a:t>
            </a:r>
          </a:p>
          <a:p>
            <a:pPr lvl="1"/>
            <a:endParaRPr lang="en-US" dirty="0"/>
          </a:p>
          <a:p>
            <a:r>
              <a:rPr lang="en-US" dirty="0"/>
              <a:t>Example: Petal Width (10 and 20 bins, respectively) </a:t>
            </a:r>
          </a:p>
          <a:p>
            <a:pPr lvl="1">
              <a:buFont typeface="Arial" charset="0"/>
              <a:buNone/>
            </a:pPr>
            <a:endParaRPr lang="en-US" sz="2800" dirty="0"/>
          </a:p>
        </p:txBody>
      </p:sp>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l="2278" b="3267"/>
          <a:stretch>
            <a:fillRect/>
          </a:stretch>
        </p:blipFill>
        <p:spPr bwMode="auto">
          <a:xfrm>
            <a:off x="1116413" y="4804792"/>
            <a:ext cx="4648765" cy="314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7413" name="Picture 5"/>
          <p:cNvPicPr>
            <a:picLocks noChangeAspect="1" noChangeArrowheads="1"/>
          </p:cNvPicPr>
          <p:nvPr/>
        </p:nvPicPr>
        <p:blipFill>
          <a:blip r:embed="rId4">
            <a:extLst>
              <a:ext uri="{28A0092B-C50C-407E-A947-70E740481C1C}">
                <a14:useLocalDpi xmlns:a14="http://schemas.microsoft.com/office/drawing/2010/main" val="0"/>
              </a:ext>
            </a:extLst>
          </a:blip>
          <a:srcRect l="2278" b="3267"/>
          <a:stretch>
            <a:fillRect/>
          </a:stretch>
        </p:blipFill>
        <p:spPr bwMode="auto">
          <a:xfrm>
            <a:off x="6646416" y="4804792"/>
            <a:ext cx="4648765" cy="314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Slide Number Placeholder 1"/>
          <p:cNvSpPr>
            <a:spLocks noGrp="1"/>
          </p:cNvSpPr>
          <p:nvPr>
            <p:ph type="sldNum" sz="quarter" idx="4"/>
          </p:nvPr>
        </p:nvSpPr>
        <p:spPr/>
        <p:txBody>
          <a:bodyPr/>
          <a:lstStyle/>
          <a:p>
            <a:fld id="{4F0FB6BC-84A6-4609-A72D-14054CEE50D6}" type="slidenum">
              <a:rPr lang="en-US" smtClean="0"/>
              <a:pPr/>
              <a:t>15</a:t>
            </a:fld>
            <a:endParaRPr lang="en-US" dirty="0"/>
          </a:p>
        </p:txBody>
      </p:sp>
    </p:spTree>
    <p:extLst>
      <p:ext uri="{BB962C8B-B14F-4D97-AF65-F5344CB8AC3E}">
        <p14:creationId xmlns:p14="http://schemas.microsoft.com/office/powerpoint/2010/main" val="192870632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MATLAB Code for Histogram</a:t>
            </a:r>
            <a:endParaRPr lang="en-US" dirty="0"/>
          </a:p>
        </p:txBody>
      </p:sp>
      <p:sp>
        <p:nvSpPr>
          <p:cNvPr id="3" name="Content Placeholder 2"/>
          <p:cNvSpPr>
            <a:spLocks noGrp="1"/>
          </p:cNvSpPr>
          <p:nvPr>
            <p:ph idx="1"/>
          </p:nvPr>
        </p:nvSpPr>
        <p:spPr>
          <a:xfrm>
            <a:off x="900112" y="2070100"/>
            <a:ext cx="11362927" cy="6007100"/>
          </a:xfrm>
        </p:spPr>
        <p:txBody>
          <a:bodyPr/>
          <a:lstStyle/>
          <a:p>
            <a:pPr marL="0" indent="0">
              <a:buNone/>
            </a:pPr>
            <a:r>
              <a:rPr lang="en-US" dirty="0" smtClean="0">
                <a:solidFill>
                  <a:srgbClr val="006600"/>
                </a:solidFill>
                <a:latin typeface="Courier New" pitchFamily="49" charset="0"/>
                <a:cs typeface="Courier New" pitchFamily="49" charset="0"/>
              </a:rPr>
              <a:t>% Load iris data set</a:t>
            </a:r>
          </a:p>
          <a:p>
            <a:pPr marL="0" indent="0">
              <a:buNone/>
            </a:pPr>
            <a:endParaRPr lang="en-US" dirty="0">
              <a:latin typeface="Courier New" pitchFamily="49" charset="0"/>
              <a:cs typeface="Courier New" pitchFamily="49" charset="0"/>
            </a:endParaRPr>
          </a:p>
          <a:p>
            <a:pPr marL="0" indent="0">
              <a:buNone/>
            </a:pPr>
            <a:r>
              <a:rPr lang="en-US" dirty="0" smtClean="0">
                <a:latin typeface="Courier New" pitchFamily="49" charset="0"/>
                <a:cs typeface="Courier New" pitchFamily="49" charset="0"/>
              </a:rPr>
              <a:t>load </a:t>
            </a:r>
            <a:r>
              <a:rPr lang="en-US" dirty="0" err="1" smtClean="0">
                <a:latin typeface="Courier New" pitchFamily="49" charset="0"/>
                <a:cs typeface="Courier New" pitchFamily="49" charset="0"/>
              </a:rPr>
              <a:t>fisheriris</a:t>
            </a:r>
            <a:r>
              <a:rPr lang="en-US" dirty="0" smtClean="0">
                <a:latin typeface="Courier New" pitchFamily="49" charset="0"/>
                <a:cs typeface="Courier New" pitchFamily="49" charset="0"/>
              </a:rPr>
              <a:t>   </a:t>
            </a:r>
            <a:r>
              <a:rPr lang="en-US" dirty="0" smtClean="0">
                <a:solidFill>
                  <a:srgbClr val="006600"/>
                </a:solidFill>
                <a:latin typeface="Courier New" pitchFamily="49" charset="0"/>
                <a:cs typeface="Courier New" pitchFamily="49" charset="0"/>
              </a:rPr>
              <a:t>% </a:t>
            </a:r>
            <a:r>
              <a:rPr lang="en-US" dirty="0" err="1" smtClean="0">
                <a:solidFill>
                  <a:srgbClr val="006600"/>
                </a:solidFill>
                <a:latin typeface="Courier New" pitchFamily="49" charset="0"/>
                <a:cs typeface="Courier New" pitchFamily="49" charset="0"/>
              </a:rPr>
              <a:t>meas</a:t>
            </a:r>
            <a:r>
              <a:rPr lang="en-US" dirty="0" smtClean="0">
                <a:solidFill>
                  <a:srgbClr val="006600"/>
                </a:solidFill>
                <a:latin typeface="Courier New" pitchFamily="49" charset="0"/>
                <a:cs typeface="Courier New" pitchFamily="49" charset="0"/>
              </a:rPr>
              <a:t> (measurements), species (classes)</a:t>
            </a:r>
          </a:p>
          <a:p>
            <a:pPr marL="0" indent="0">
              <a:buNone/>
            </a:pPr>
            <a:endParaRPr lang="en-US" dirty="0" smtClean="0">
              <a:latin typeface="Courier New" pitchFamily="49" charset="0"/>
              <a:cs typeface="Courier New" pitchFamily="49" charset="0"/>
            </a:endParaRPr>
          </a:p>
          <a:p>
            <a:pPr marL="0" indent="0">
              <a:buNone/>
            </a:pPr>
            <a:r>
              <a:rPr lang="en-US" dirty="0" smtClean="0">
                <a:solidFill>
                  <a:srgbClr val="006600"/>
                </a:solidFill>
                <a:latin typeface="Courier New" pitchFamily="49" charset="0"/>
                <a:cs typeface="Courier New" pitchFamily="49" charset="0"/>
              </a:rPr>
              <a:t>% Plot histograms</a:t>
            </a:r>
          </a:p>
          <a:p>
            <a:pPr marL="0" indent="0">
              <a:buNone/>
            </a:pPr>
            <a:endParaRPr lang="en-US" dirty="0">
              <a:latin typeface="Courier New" pitchFamily="49" charset="0"/>
              <a:cs typeface="Courier New" pitchFamily="49" charset="0"/>
            </a:endParaRPr>
          </a:p>
          <a:p>
            <a:pPr marL="0" indent="0">
              <a:buNone/>
            </a:pPr>
            <a:r>
              <a:rPr lang="en-US" dirty="0">
                <a:latin typeface="Courier New" pitchFamily="49" charset="0"/>
                <a:cs typeface="Courier New" pitchFamily="49" charset="0"/>
              </a:rPr>
              <a:t>s</a:t>
            </a:r>
            <a:r>
              <a:rPr lang="en-US" dirty="0" smtClean="0">
                <a:latin typeface="Courier New" pitchFamily="49" charset="0"/>
                <a:cs typeface="Courier New" pitchFamily="49" charset="0"/>
              </a:rPr>
              <a:t>ubplot(221)</a:t>
            </a:r>
          </a:p>
          <a:p>
            <a:pPr marL="0" indent="0">
              <a:buNone/>
            </a:pPr>
            <a:r>
              <a:rPr lang="en-US" dirty="0" err="1" smtClean="0">
                <a:latin typeface="Courier New" pitchFamily="49" charset="0"/>
                <a:cs typeface="Courier New" pitchFamily="49" charset="0"/>
              </a:rPr>
              <a:t>hist</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meas</a:t>
            </a:r>
            <a:r>
              <a:rPr lang="en-US" dirty="0" smtClean="0">
                <a:latin typeface="Courier New" pitchFamily="49" charset="0"/>
                <a:cs typeface="Courier New" pitchFamily="49" charset="0"/>
              </a:rPr>
              <a:t>(:,4),10)</a:t>
            </a:r>
          </a:p>
          <a:p>
            <a:pPr marL="0" indent="0">
              <a:buNone/>
            </a:pPr>
            <a:r>
              <a:rPr lang="en-US" dirty="0" err="1" smtClean="0">
                <a:latin typeface="Courier New" pitchFamily="49" charset="0"/>
                <a:cs typeface="Courier New" pitchFamily="49" charset="0"/>
              </a:rPr>
              <a:t>xlabel</a:t>
            </a:r>
            <a:r>
              <a:rPr lang="en-US" dirty="0" smtClean="0">
                <a:latin typeface="Courier New" pitchFamily="49" charset="0"/>
                <a:cs typeface="Courier New" pitchFamily="49" charset="0"/>
              </a:rPr>
              <a:t>(</a:t>
            </a:r>
            <a:r>
              <a:rPr lang="en-US" dirty="0">
                <a:solidFill>
                  <a:srgbClr val="003399"/>
                </a:solidFill>
                <a:latin typeface="Courier New" pitchFamily="49" charset="0"/>
                <a:cs typeface="Courier New" pitchFamily="49" charset="0"/>
              </a:rPr>
              <a:t>'</a:t>
            </a:r>
            <a:r>
              <a:rPr lang="en-US" dirty="0" smtClean="0">
                <a:solidFill>
                  <a:srgbClr val="003399"/>
                </a:solidFill>
                <a:latin typeface="Courier New" pitchFamily="49" charset="0"/>
                <a:cs typeface="Courier New" pitchFamily="49" charset="0"/>
              </a:rPr>
              <a:t>Petal Width</a:t>
            </a:r>
            <a:r>
              <a:rPr lang="en-US" dirty="0" smtClean="0">
                <a:latin typeface="Courier New" pitchFamily="49" charset="0"/>
                <a:cs typeface="Courier New" pitchFamily="49" charset="0"/>
              </a:rPr>
              <a:t>'), </a:t>
            </a:r>
            <a:r>
              <a:rPr lang="en-US" dirty="0" err="1">
                <a:latin typeface="Courier New" pitchFamily="49" charset="0"/>
                <a:cs typeface="Courier New" pitchFamily="49" charset="0"/>
              </a:rPr>
              <a:t>y</a:t>
            </a:r>
            <a:r>
              <a:rPr lang="en-US" dirty="0" err="1" smtClean="0">
                <a:latin typeface="Courier New" pitchFamily="49" charset="0"/>
                <a:cs typeface="Courier New" pitchFamily="49" charset="0"/>
              </a:rPr>
              <a:t>label</a:t>
            </a:r>
            <a:r>
              <a:rPr lang="en-US" dirty="0">
                <a:latin typeface="Courier New" pitchFamily="49" charset="0"/>
                <a:cs typeface="Courier New" pitchFamily="49" charset="0"/>
              </a:rPr>
              <a:t>(</a:t>
            </a:r>
            <a:r>
              <a:rPr lang="en-US" dirty="0" smtClean="0">
                <a:latin typeface="Courier New" pitchFamily="49" charset="0"/>
                <a:cs typeface="Courier New" pitchFamily="49" charset="0"/>
              </a:rPr>
              <a:t>'</a:t>
            </a:r>
            <a:r>
              <a:rPr lang="en-US" dirty="0" smtClean="0">
                <a:solidFill>
                  <a:srgbClr val="003399"/>
                </a:solidFill>
                <a:latin typeface="Courier New" pitchFamily="49" charset="0"/>
                <a:cs typeface="Courier New" pitchFamily="49" charset="0"/>
              </a:rPr>
              <a:t>Count</a:t>
            </a:r>
            <a:r>
              <a:rPr lang="en-US" dirty="0" smtClean="0">
                <a:latin typeface="Courier New" pitchFamily="49" charset="0"/>
                <a:cs typeface="Courier New" pitchFamily="49" charset="0"/>
              </a:rPr>
              <a:t>')</a:t>
            </a:r>
          </a:p>
          <a:p>
            <a:pPr marL="0" indent="0">
              <a:buNone/>
            </a:pPr>
            <a:r>
              <a:rPr lang="en-US" dirty="0" smtClean="0">
                <a:latin typeface="Courier New" pitchFamily="49" charset="0"/>
                <a:cs typeface="Courier New" pitchFamily="49" charset="0"/>
              </a:rPr>
              <a:t>title(</a:t>
            </a:r>
            <a:r>
              <a:rPr lang="en-US" dirty="0">
                <a:latin typeface="Courier New" pitchFamily="49" charset="0"/>
                <a:cs typeface="Courier New" pitchFamily="49" charset="0"/>
              </a:rPr>
              <a:t>'</a:t>
            </a:r>
            <a:r>
              <a:rPr lang="en-US" dirty="0" smtClean="0">
                <a:solidFill>
                  <a:srgbClr val="003399"/>
                </a:solidFill>
                <a:latin typeface="Courier New" pitchFamily="49" charset="0"/>
                <a:cs typeface="Courier New" pitchFamily="49" charset="0"/>
              </a:rPr>
              <a:t>Ten Bins</a:t>
            </a:r>
            <a:r>
              <a:rPr lang="en-US" dirty="0">
                <a:latin typeface="Courier New" pitchFamily="49" charset="0"/>
                <a:cs typeface="Courier New" pitchFamily="49" charset="0"/>
              </a:rPr>
              <a:t>'</a:t>
            </a:r>
            <a:r>
              <a:rPr lang="en-US" dirty="0" smtClean="0">
                <a:latin typeface="Courier New" pitchFamily="49" charset="0"/>
                <a:cs typeface="Courier New" pitchFamily="49" charset="0"/>
              </a:rPr>
              <a:t>)</a:t>
            </a:r>
          </a:p>
          <a:p>
            <a:pPr marL="0" indent="0">
              <a:buNone/>
            </a:pPr>
            <a:endParaRPr lang="en-US" dirty="0">
              <a:latin typeface="Courier New" pitchFamily="49" charset="0"/>
              <a:cs typeface="Courier New" pitchFamily="49" charset="0"/>
            </a:endParaRPr>
          </a:p>
          <a:p>
            <a:pPr marL="0" indent="0">
              <a:buNone/>
            </a:pPr>
            <a:r>
              <a:rPr lang="en-US" dirty="0" smtClean="0">
                <a:latin typeface="Courier New" pitchFamily="49" charset="0"/>
                <a:cs typeface="Courier New" pitchFamily="49" charset="0"/>
              </a:rPr>
              <a:t>subplot(222)</a:t>
            </a:r>
            <a:endParaRPr lang="en-US" dirty="0">
              <a:latin typeface="Courier New" pitchFamily="49" charset="0"/>
              <a:cs typeface="Courier New" pitchFamily="49" charset="0"/>
            </a:endParaRPr>
          </a:p>
          <a:p>
            <a:pPr marL="0" indent="0">
              <a:buNone/>
            </a:pPr>
            <a:r>
              <a:rPr lang="en-US" dirty="0" err="1" smtClean="0">
                <a:latin typeface="Courier New" pitchFamily="49" charset="0"/>
                <a:cs typeface="Courier New" pitchFamily="49" charset="0"/>
              </a:rPr>
              <a:t>hist</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meas</a:t>
            </a:r>
            <a:r>
              <a:rPr lang="en-US" dirty="0">
                <a:latin typeface="Courier New" pitchFamily="49" charset="0"/>
                <a:cs typeface="Courier New" pitchFamily="49" charset="0"/>
              </a:rPr>
              <a:t>(:,4</a:t>
            </a:r>
            <a:r>
              <a:rPr lang="en-US" dirty="0" smtClean="0">
                <a:latin typeface="Courier New" pitchFamily="49" charset="0"/>
                <a:cs typeface="Courier New" pitchFamily="49" charset="0"/>
              </a:rPr>
              <a:t>),20</a:t>
            </a:r>
            <a:r>
              <a:rPr lang="en-US" dirty="0">
                <a:latin typeface="Courier New" pitchFamily="49" charset="0"/>
                <a:cs typeface="Courier New" pitchFamily="49" charset="0"/>
              </a:rPr>
              <a:t>)</a:t>
            </a:r>
          </a:p>
          <a:p>
            <a:pPr marL="0" indent="0">
              <a:buNone/>
            </a:pPr>
            <a:r>
              <a:rPr lang="en-US" dirty="0" err="1" smtClean="0">
                <a:latin typeface="Courier New" pitchFamily="49" charset="0"/>
                <a:cs typeface="Courier New" pitchFamily="49" charset="0"/>
              </a:rPr>
              <a:t>xlabel</a:t>
            </a:r>
            <a:r>
              <a:rPr lang="en-US" dirty="0" smtClean="0">
                <a:latin typeface="Courier New" pitchFamily="49" charset="0"/>
                <a:cs typeface="Courier New" pitchFamily="49" charset="0"/>
              </a:rPr>
              <a:t>(</a:t>
            </a:r>
            <a:r>
              <a:rPr lang="en-US" dirty="0">
                <a:latin typeface="Courier New" pitchFamily="49" charset="0"/>
                <a:cs typeface="Courier New" pitchFamily="49" charset="0"/>
              </a:rPr>
              <a:t>'</a:t>
            </a:r>
            <a:r>
              <a:rPr lang="en-US" dirty="0" smtClean="0">
                <a:solidFill>
                  <a:srgbClr val="003399"/>
                </a:solidFill>
                <a:latin typeface="Courier New" pitchFamily="49" charset="0"/>
                <a:cs typeface="Courier New" pitchFamily="49" charset="0"/>
              </a:rPr>
              <a:t>Petal Width</a:t>
            </a:r>
            <a:r>
              <a:rPr lang="en-US" dirty="0" smtClean="0">
                <a:latin typeface="Courier New" pitchFamily="49" charset="0"/>
                <a:cs typeface="Courier New" pitchFamily="49" charset="0"/>
              </a:rPr>
              <a:t>'), </a:t>
            </a:r>
            <a:r>
              <a:rPr lang="en-US" dirty="0" err="1">
                <a:latin typeface="Courier New" pitchFamily="49" charset="0"/>
                <a:cs typeface="Courier New" pitchFamily="49" charset="0"/>
              </a:rPr>
              <a:t>y</a:t>
            </a:r>
            <a:r>
              <a:rPr lang="en-US" dirty="0" err="1" smtClean="0">
                <a:latin typeface="Courier New" pitchFamily="49" charset="0"/>
                <a:cs typeface="Courier New" pitchFamily="49" charset="0"/>
              </a:rPr>
              <a:t>label</a:t>
            </a:r>
            <a:r>
              <a:rPr lang="en-US" dirty="0" smtClean="0">
                <a:latin typeface="Courier New" pitchFamily="49" charset="0"/>
                <a:cs typeface="Courier New" pitchFamily="49" charset="0"/>
              </a:rPr>
              <a:t>('</a:t>
            </a:r>
            <a:r>
              <a:rPr lang="en-US" dirty="0" smtClean="0">
                <a:solidFill>
                  <a:srgbClr val="003399"/>
                </a:solidFill>
                <a:latin typeface="Courier New" pitchFamily="49" charset="0"/>
                <a:cs typeface="Courier New" pitchFamily="49" charset="0"/>
              </a:rPr>
              <a:t>Count</a:t>
            </a:r>
            <a:r>
              <a:rPr lang="en-US" dirty="0" smtClean="0">
                <a:latin typeface="Courier New" pitchFamily="49" charset="0"/>
                <a:cs typeface="Courier New" pitchFamily="49" charset="0"/>
              </a:rPr>
              <a:t>')</a:t>
            </a:r>
          </a:p>
          <a:p>
            <a:pPr marL="0" indent="0">
              <a:buNone/>
            </a:pPr>
            <a:r>
              <a:rPr lang="en-US" dirty="0">
                <a:latin typeface="Courier New" pitchFamily="49" charset="0"/>
                <a:cs typeface="Courier New" pitchFamily="49" charset="0"/>
              </a:rPr>
              <a:t>title('</a:t>
            </a:r>
            <a:r>
              <a:rPr lang="en-US" dirty="0">
                <a:solidFill>
                  <a:srgbClr val="003399"/>
                </a:solidFill>
                <a:latin typeface="Courier New" pitchFamily="49" charset="0"/>
                <a:cs typeface="Courier New" pitchFamily="49" charset="0"/>
              </a:rPr>
              <a:t>Twenty Bins</a:t>
            </a:r>
            <a:r>
              <a:rPr lang="en-US" dirty="0">
                <a:latin typeface="Courier New" pitchFamily="49" charset="0"/>
                <a:cs typeface="Courier New" pitchFamily="49" charset="0"/>
              </a:rPr>
              <a:t>')</a:t>
            </a:r>
          </a:p>
        </p:txBody>
      </p:sp>
      <p:sp>
        <p:nvSpPr>
          <p:cNvPr id="4" name="Slide Number Placeholder 3"/>
          <p:cNvSpPr>
            <a:spLocks noGrp="1"/>
          </p:cNvSpPr>
          <p:nvPr>
            <p:ph type="sldNum" sz="quarter" idx="4"/>
          </p:nvPr>
        </p:nvSpPr>
        <p:spPr/>
        <p:txBody>
          <a:bodyPr/>
          <a:lstStyle/>
          <a:p>
            <a:fld id="{4F0FB6BC-84A6-4609-A72D-14054CEE50D6}" type="slidenum">
              <a:rPr lang="en-US" smtClean="0"/>
              <a:pPr/>
              <a:t>16</a:t>
            </a:fld>
            <a:endParaRPr lang="en-US" dirty="0"/>
          </a:p>
        </p:txBody>
      </p:sp>
    </p:spTree>
    <p:extLst>
      <p:ext uri="{BB962C8B-B14F-4D97-AF65-F5344CB8AC3E}">
        <p14:creationId xmlns:p14="http://schemas.microsoft.com/office/powerpoint/2010/main" val="169277314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t>
            </a:r>
            <a:r>
              <a:rPr lang="en-US" dirty="0" smtClean="0"/>
              <a:t>Code for Histogram</a:t>
            </a:r>
            <a:endParaRPr lang="en-US" dirty="0"/>
          </a:p>
        </p:txBody>
      </p:sp>
      <p:sp>
        <p:nvSpPr>
          <p:cNvPr id="3" name="Content Placeholder 2"/>
          <p:cNvSpPr>
            <a:spLocks noGrp="1"/>
          </p:cNvSpPr>
          <p:nvPr>
            <p:ph idx="1"/>
          </p:nvPr>
        </p:nvSpPr>
        <p:spPr>
          <a:xfrm>
            <a:off x="900112" y="2070100"/>
            <a:ext cx="11362927" cy="6007100"/>
          </a:xfrm>
        </p:spPr>
        <p:txBody>
          <a:bodyPr/>
          <a:lstStyle/>
          <a:p>
            <a:pPr marL="0" indent="0">
              <a:buNone/>
            </a:pPr>
            <a:r>
              <a:rPr lang="en-US" dirty="0">
                <a:solidFill>
                  <a:srgbClr val="006600"/>
                </a:solidFill>
                <a:latin typeface="Courier New" pitchFamily="49" charset="0"/>
                <a:cs typeface="Courier New" pitchFamily="49" charset="0"/>
              </a:rPr>
              <a:t>#</a:t>
            </a:r>
            <a:r>
              <a:rPr lang="en-US" dirty="0" smtClean="0">
                <a:solidFill>
                  <a:srgbClr val="006600"/>
                </a:solidFill>
                <a:latin typeface="Courier New" pitchFamily="49" charset="0"/>
                <a:cs typeface="Courier New" pitchFamily="49" charset="0"/>
              </a:rPr>
              <a:t> </a:t>
            </a:r>
            <a:r>
              <a:rPr lang="en-US" dirty="0" smtClean="0">
                <a:solidFill>
                  <a:srgbClr val="006600"/>
                </a:solidFill>
                <a:latin typeface="Courier New" pitchFamily="49" charset="0"/>
                <a:cs typeface="Courier New" pitchFamily="49" charset="0"/>
              </a:rPr>
              <a:t>Load iris data set</a:t>
            </a:r>
          </a:p>
          <a:p>
            <a:pPr marL="0" indent="0">
              <a:buNone/>
            </a:pPr>
            <a:endParaRPr lang="en-US" dirty="0">
              <a:latin typeface="Courier New" pitchFamily="49" charset="0"/>
              <a:cs typeface="Courier New" pitchFamily="49" charset="0"/>
            </a:endParaRPr>
          </a:p>
          <a:p>
            <a:pPr marL="0" indent="0">
              <a:buNone/>
            </a:pPr>
            <a:r>
              <a:rPr lang="en-US" dirty="0">
                <a:latin typeface="Courier New" pitchFamily="49" charset="0"/>
                <a:cs typeface="Courier New" pitchFamily="49" charset="0"/>
              </a:rPr>
              <a:t>f = </a:t>
            </a:r>
            <a:r>
              <a:rPr lang="en-US" dirty="0" err="1">
                <a:latin typeface="Courier New" pitchFamily="49" charset="0"/>
                <a:cs typeface="Courier New" pitchFamily="49" charset="0"/>
              </a:rPr>
              <a:t>loadmat</a:t>
            </a:r>
            <a:r>
              <a:rPr lang="en-US" dirty="0">
                <a:latin typeface="Courier New" pitchFamily="49" charset="0"/>
                <a:cs typeface="Courier New" pitchFamily="49" charset="0"/>
              </a:rPr>
              <a:t>("</a:t>
            </a:r>
            <a:r>
              <a:rPr lang="en-US" dirty="0" err="1">
                <a:latin typeface="Courier New" pitchFamily="49" charset="0"/>
                <a:cs typeface="Courier New" pitchFamily="49" charset="0"/>
              </a:rPr>
              <a:t>fisheriris.mat</a:t>
            </a:r>
            <a:r>
              <a:rPr lang="en-US" dirty="0" smtClean="0">
                <a:latin typeface="Courier New" pitchFamily="49" charset="0"/>
                <a:cs typeface="Courier New" pitchFamily="49" charset="0"/>
              </a:rPr>
              <a:t>") </a:t>
            </a:r>
            <a:r>
              <a:rPr lang="en-US" dirty="0" smtClean="0">
                <a:solidFill>
                  <a:srgbClr val="006600"/>
                </a:solidFill>
                <a:latin typeface="Courier New" pitchFamily="49" charset="0"/>
                <a:cs typeface="Courier New" pitchFamily="49" charset="0"/>
              </a:rPr>
              <a:t>% </a:t>
            </a:r>
            <a:r>
              <a:rPr lang="en-US" dirty="0" err="1" smtClean="0">
                <a:solidFill>
                  <a:srgbClr val="006600"/>
                </a:solidFill>
                <a:latin typeface="Courier New" pitchFamily="49" charset="0"/>
                <a:cs typeface="Courier New" pitchFamily="49" charset="0"/>
              </a:rPr>
              <a:t>meas</a:t>
            </a:r>
            <a:r>
              <a:rPr lang="en-US" dirty="0" smtClean="0">
                <a:solidFill>
                  <a:srgbClr val="006600"/>
                </a:solidFill>
                <a:latin typeface="Courier New" pitchFamily="49" charset="0"/>
                <a:cs typeface="Courier New" pitchFamily="49" charset="0"/>
              </a:rPr>
              <a:t>, species</a:t>
            </a:r>
            <a:endParaRPr lang="en-US" dirty="0" smtClean="0">
              <a:solidFill>
                <a:srgbClr val="006600"/>
              </a:solidFill>
              <a:latin typeface="Courier New" pitchFamily="49" charset="0"/>
              <a:cs typeface="Courier New" pitchFamily="49" charset="0"/>
            </a:endParaRPr>
          </a:p>
          <a:p>
            <a:pPr marL="0" indent="0">
              <a:buNone/>
            </a:pPr>
            <a:r>
              <a:rPr lang="en-US" dirty="0" err="1" smtClean="0">
                <a:latin typeface="Courier New" pitchFamily="49" charset="0"/>
                <a:cs typeface="Courier New" pitchFamily="49" charset="0"/>
              </a:rPr>
              <a:t>meas</a:t>
            </a:r>
            <a:r>
              <a:rPr lang="en-US" dirty="0" smtClean="0">
                <a:latin typeface="Courier New" pitchFamily="49" charset="0"/>
                <a:cs typeface="Courier New" pitchFamily="49" charset="0"/>
              </a:rPr>
              <a:t> </a:t>
            </a:r>
            <a:r>
              <a:rPr lang="en-US" dirty="0">
                <a:latin typeface="Courier New" pitchFamily="49" charset="0"/>
                <a:cs typeface="Courier New" pitchFamily="49" charset="0"/>
              </a:rPr>
              <a:t>= f['</a:t>
            </a:r>
            <a:r>
              <a:rPr lang="en-US" dirty="0" err="1">
                <a:solidFill>
                  <a:srgbClr val="003399"/>
                </a:solidFill>
                <a:latin typeface="Courier New" pitchFamily="49" charset="0"/>
                <a:cs typeface="Courier New" pitchFamily="49" charset="0"/>
              </a:rPr>
              <a:t>meas</a:t>
            </a:r>
            <a:r>
              <a:rPr lang="en-US" dirty="0">
                <a:latin typeface="Courier New" pitchFamily="49" charset="0"/>
                <a:cs typeface="Courier New" pitchFamily="49" charset="0"/>
              </a:rPr>
              <a:t>']</a:t>
            </a:r>
          </a:p>
          <a:p>
            <a:pPr marL="0" indent="0">
              <a:buNone/>
            </a:pPr>
            <a:r>
              <a:rPr lang="en-US" dirty="0">
                <a:latin typeface="Courier New" pitchFamily="49" charset="0"/>
                <a:cs typeface="Courier New" pitchFamily="49" charset="0"/>
              </a:rPr>
              <a:t>species = f['</a:t>
            </a:r>
            <a:r>
              <a:rPr lang="en-US" dirty="0">
                <a:solidFill>
                  <a:srgbClr val="003399"/>
                </a:solidFill>
                <a:latin typeface="Courier New" pitchFamily="49" charset="0"/>
                <a:cs typeface="Courier New" pitchFamily="49" charset="0"/>
              </a:rPr>
              <a:t>species</a:t>
            </a:r>
            <a:r>
              <a:rPr lang="en-US" dirty="0">
                <a:latin typeface="Courier New" pitchFamily="49" charset="0"/>
                <a:cs typeface="Courier New" pitchFamily="49" charset="0"/>
              </a:rPr>
              <a:t>']</a:t>
            </a:r>
          </a:p>
          <a:p>
            <a:pPr marL="0" indent="0">
              <a:buNone/>
            </a:pPr>
            <a:endParaRPr lang="en-US" dirty="0" smtClean="0">
              <a:latin typeface="Courier New" pitchFamily="49" charset="0"/>
              <a:cs typeface="Courier New" pitchFamily="49" charset="0"/>
            </a:endParaRPr>
          </a:p>
          <a:p>
            <a:pPr marL="0" indent="0">
              <a:buNone/>
            </a:pPr>
            <a:r>
              <a:rPr lang="en-US" dirty="0">
                <a:solidFill>
                  <a:srgbClr val="006600"/>
                </a:solidFill>
                <a:latin typeface="Courier New" pitchFamily="49" charset="0"/>
                <a:cs typeface="Courier New" pitchFamily="49" charset="0"/>
              </a:rPr>
              <a:t>#</a:t>
            </a:r>
            <a:r>
              <a:rPr lang="en-US" dirty="0" smtClean="0">
                <a:solidFill>
                  <a:srgbClr val="006600"/>
                </a:solidFill>
                <a:latin typeface="Courier New" pitchFamily="49" charset="0"/>
                <a:cs typeface="Courier New" pitchFamily="49" charset="0"/>
              </a:rPr>
              <a:t> </a:t>
            </a:r>
            <a:r>
              <a:rPr lang="en-US" dirty="0" smtClean="0">
                <a:solidFill>
                  <a:srgbClr val="006600"/>
                </a:solidFill>
                <a:latin typeface="Courier New" pitchFamily="49" charset="0"/>
                <a:cs typeface="Courier New" pitchFamily="49" charset="0"/>
              </a:rPr>
              <a:t>Plot </a:t>
            </a:r>
            <a:r>
              <a:rPr lang="en-US" dirty="0" smtClean="0">
                <a:solidFill>
                  <a:srgbClr val="006600"/>
                </a:solidFill>
                <a:latin typeface="Courier New" pitchFamily="49" charset="0"/>
                <a:cs typeface="Courier New" pitchFamily="49" charset="0"/>
              </a:rPr>
              <a:t>histogram</a:t>
            </a:r>
            <a:endParaRPr lang="en-US" dirty="0" smtClean="0">
              <a:solidFill>
                <a:srgbClr val="006600"/>
              </a:solidFill>
              <a:latin typeface="Courier New" pitchFamily="49" charset="0"/>
              <a:cs typeface="Courier New" pitchFamily="49" charset="0"/>
            </a:endParaRPr>
          </a:p>
          <a:p>
            <a:pPr marL="0" indent="0">
              <a:buNone/>
            </a:pPr>
            <a:endParaRPr lang="en-US" dirty="0">
              <a:latin typeface="Courier New" pitchFamily="49" charset="0"/>
              <a:cs typeface="Courier New" pitchFamily="49" charset="0"/>
            </a:endParaRPr>
          </a:p>
          <a:p>
            <a:pPr marL="0" indent="0">
              <a:buNone/>
            </a:pPr>
            <a:r>
              <a:rPr lang="en-US" dirty="0" err="1" smtClean="0">
                <a:latin typeface="Courier New" pitchFamily="49" charset="0"/>
                <a:cs typeface="Courier New" pitchFamily="49" charset="0"/>
              </a:rPr>
              <a:t>plt.subplot</a:t>
            </a:r>
            <a:r>
              <a:rPr lang="en-US" dirty="0" smtClean="0">
                <a:latin typeface="Courier New" pitchFamily="49" charset="0"/>
                <a:cs typeface="Courier New" pitchFamily="49" charset="0"/>
              </a:rPr>
              <a:t>(2, </a:t>
            </a:r>
            <a:r>
              <a:rPr lang="en-US" dirty="0">
                <a:latin typeface="Courier New" pitchFamily="49" charset="0"/>
                <a:cs typeface="Courier New" pitchFamily="49" charset="0"/>
              </a:rPr>
              <a:t>2, 1)</a:t>
            </a:r>
          </a:p>
          <a:p>
            <a:pPr marL="0" indent="0">
              <a:buNone/>
            </a:pPr>
            <a:r>
              <a:rPr lang="en-US" dirty="0" err="1">
                <a:latin typeface="Courier New" pitchFamily="49" charset="0"/>
                <a:cs typeface="Courier New" pitchFamily="49" charset="0"/>
              </a:rPr>
              <a:t>plt.hist</a:t>
            </a:r>
            <a:r>
              <a:rPr lang="en-US" dirty="0">
                <a:latin typeface="Courier New" pitchFamily="49" charset="0"/>
                <a:cs typeface="Courier New" pitchFamily="49" charset="0"/>
              </a:rPr>
              <a:t>(</a:t>
            </a:r>
            <a:r>
              <a:rPr lang="en-US" dirty="0" err="1">
                <a:latin typeface="Courier New" pitchFamily="49" charset="0"/>
                <a:cs typeface="Courier New" pitchFamily="49" charset="0"/>
              </a:rPr>
              <a:t>meas</a:t>
            </a:r>
            <a:r>
              <a:rPr lang="en-US" dirty="0">
                <a:latin typeface="Courier New" pitchFamily="49" charset="0"/>
                <a:cs typeface="Courier New" pitchFamily="49" charset="0"/>
              </a:rPr>
              <a:t>[:,3], bins=10)</a:t>
            </a:r>
          </a:p>
          <a:p>
            <a:pPr marL="0" indent="0">
              <a:buNone/>
            </a:pPr>
            <a:r>
              <a:rPr lang="en-US" dirty="0" err="1">
                <a:latin typeface="Courier New" pitchFamily="49" charset="0"/>
                <a:cs typeface="Courier New" pitchFamily="49" charset="0"/>
              </a:rPr>
              <a:t>plt.xlabel</a:t>
            </a:r>
            <a:r>
              <a:rPr lang="en-US" dirty="0">
                <a:latin typeface="Courier New" pitchFamily="49" charset="0"/>
                <a:cs typeface="Courier New" pitchFamily="49" charset="0"/>
              </a:rPr>
              <a:t>('</a:t>
            </a:r>
            <a:r>
              <a:rPr lang="en-US" dirty="0">
                <a:solidFill>
                  <a:srgbClr val="003399"/>
                </a:solidFill>
                <a:latin typeface="Courier New" pitchFamily="49" charset="0"/>
                <a:cs typeface="Courier New" pitchFamily="49" charset="0"/>
              </a:rPr>
              <a:t>Petal Width</a:t>
            </a:r>
            <a:r>
              <a:rPr lang="en-US" dirty="0">
                <a:latin typeface="Courier New" pitchFamily="49" charset="0"/>
                <a:cs typeface="Courier New" pitchFamily="49" charset="0"/>
              </a:rPr>
              <a:t>')</a:t>
            </a:r>
          </a:p>
          <a:p>
            <a:pPr marL="0" indent="0">
              <a:buNone/>
            </a:pPr>
            <a:r>
              <a:rPr lang="en-US" dirty="0" err="1">
                <a:latin typeface="Courier New" pitchFamily="49" charset="0"/>
                <a:cs typeface="Courier New" pitchFamily="49" charset="0"/>
              </a:rPr>
              <a:t>plt.ylabel</a:t>
            </a:r>
            <a:r>
              <a:rPr lang="en-US" dirty="0">
                <a:latin typeface="Courier New" pitchFamily="49" charset="0"/>
                <a:cs typeface="Courier New" pitchFamily="49" charset="0"/>
              </a:rPr>
              <a:t>('</a:t>
            </a:r>
            <a:r>
              <a:rPr lang="en-US" dirty="0">
                <a:solidFill>
                  <a:srgbClr val="003399"/>
                </a:solidFill>
                <a:latin typeface="Courier New" pitchFamily="49" charset="0"/>
                <a:cs typeface="Courier New" pitchFamily="49" charset="0"/>
              </a:rPr>
              <a:t>Count</a:t>
            </a:r>
            <a:r>
              <a:rPr lang="en-US" dirty="0">
                <a:latin typeface="Courier New" pitchFamily="49" charset="0"/>
                <a:cs typeface="Courier New" pitchFamily="49" charset="0"/>
              </a:rPr>
              <a:t>')</a:t>
            </a:r>
          </a:p>
          <a:p>
            <a:pPr marL="0" indent="0">
              <a:buNone/>
            </a:pPr>
            <a:r>
              <a:rPr lang="en-US" dirty="0" err="1">
                <a:latin typeface="Courier New" pitchFamily="49" charset="0"/>
                <a:cs typeface="Courier New" pitchFamily="49" charset="0"/>
              </a:rPr>
              <a:t>plt.title</a:t>
            </a:r>
            <a:r>
              <a:rPr lang="en-US" dirty="0">
                <a:latin typeface="Courier New" pitchFamily="49" charset="0"/>
                <a:cs typeface="Courier New" pitchFamily="49" charset="0"/>
              </a:rPr>
              <a:t>('</a:t>
            </a:r>
            <a:r>
              <a:rPr lang="en-US" dirty="0">
                <a:solidFill>
                  <a:srgbClr val="003399"/>
                </a:solidFill>
                <a:latin typeface="Courier New" pitchFamily="49" charset="0"/>
                <a:cs typeface="Courier New" pitchFamily="49" charset="0"/>
              </a:rPr>
              <a:t>10 bins</a:t>
            </a:r>
            <a:r>
              <a:rPr lang="en-US" dirty="0">
                <a:latin typeface="Courier New" pitchFamily="49" charset="0"/>
                <a:cs typeface="Courier New" pitchFamily="49" charset="0"/>
              </a:rPr>
              <a:t>')</a:t>
            </a:r>
          </a:p>
          <a:p>
            <a:pPr marL="0" indent="0">
              <a:buNone/>
            </a:pPr>
            <a:endParaRPr lang="en-US" dirty="0">
              <a:latin typeface="Courier New" pitchFamily="49" charset="0"/>
              <a:cs typeface="Courier New" pitchFamily="49" charset="0"/>
            </a:endParaRPr>
          </a:p>
        </p:txBody>
      </p:sp>
      <p:sp>
        <p:nvSpPr>
          <p:cNvPr id="4" name="Slide Number Placeholder 3"/>
          <p:cNvSpPr>
            <a:spLocks noGrp="1"/>
          </p:cNvSpPr>
          <p:nvPr>
            <p:ph type="sldNum" sz="quarter" idx="4"/>
          </p:nvPr>
        </p:nvSpPr>
        <p:spPr/>
        <p:txBody>
          <a:bodyPr/>
          <a:lstStyle/>
          <a:p>
            <a:fld id="{4F0FB6BC-84A6-4609-A72D-14054CEE50D6}" type="slidenum">
              <a:rPr lang="en-US" smtClean="0"/>
              <a:pPr/>
              <a:t>17</a:t>
            </a:fld>
            <a:endParaRPr lang="en-US" dirty="0"/>
          </a:p>
        </p:txBody>
      </p:sp>
    </p:spTree>
    <p:extLst>
      <p:ext uri="{BB962C8B-B14F-4D97-AF65-F5344CB8AC3E}">
        <p14:creationId xmlns:p14="http://schemas.microsoft.com/office/powerpoint/2010/main" val="279617604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224" y="3148608"/>
            <a:ext cx="6750576" cy="4632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435" name="Rectangle 2"/>
          <p:cNvSpPr>
            <a:spLocks noGrp="1" noChangeArrowheads="1"/>
          </p:cNvSpPr>
          <p:nvPr>
            <p:ph type="title"/>
          </p:nvPr>
        </p:nvSpPr>
        <p:spPr/>
        <p:txBody>
          <a:bodyPr/>
          <a:lstStyle/>
          <a:p>
            <a:r>
              <a:rPr lang="en-US" smtClean="0"/>
              <a:t>Two-Dimensional Histograms</a:t>
            </a:r>
          </a:p>
        </p:txBody>
      </p:sp>
      <p:sp>
        <p:nvSpPr>
          <p:cNvPr id="18436" name="Rectangle 3"/>
          <p:cNvSpPr>
            <a:spLocks noGrp="1" noChangeArrowheads="1"/>
          </p:cNvSpPr>
          <p:nvPr>
            <p:ph idx="1"/>
          </p:nvPr>
        </p:nvSpPr>
        <p:spPr/>
        <p:txBody>
          <a:bodyPr/>
          <a:lstStyle/>
          <a:p>
            <a:pPr>
              <a:lnSpc>
                <a:spcPct val="90000"/>
              </a:lnSpc>
            </a:pPr>
            <a:r>
              <a:rPr lang="en-US" dirty="0" smtClean="0"/>
              <a:t>Show the joint distribution of the values of two attributes</a:t>
            </a:r>
          </a:p>
          <a:p>
            <a:pPr>
              <a:lnSpc>
                <a:spcPct val="90000"/>
              </a:lnSpc>
            </a:pPr>
            <a:endParaRPr lang="en-US" dirty="0" smtClean="0"/>
          </a:p>
          <a:p>
            <a:pPr>
              <a:lnSpc>
                <a:spcPct val="90000"/>
              </a:lnSpc>
            </a:pPr>
            <a:r>
              <a:rPr lang="en-US" dirty="0" smtClean="0"/>
              <a:t>Example: petal width and petal length</a:t>
            </a:r>
          </a:p>
          <a:p>
            <a:pPr>
              <a:lnSpc>
                <a:spcPct val="90000"/>
              </a:lnSpc>
            </a:pPr>
            <a:endParaRPr lang="en-US" dirty="0"/>
          </a:p>
          <a:p>
            <a:pPr>
              <a:lnSpc>
                <a:spcPct val="90000"/>
              </a:lnSpc>
            </a:pPr>
            <a:r>
              <a:rPr lang="en-US" dirty="0" smtClean="0"/>
              <a:t>Code:</a:t>
            </a:r>
            <a:br>
              <a:rPr lang="en-US" dirty="0" smtClean="0"/>
            </a:br>
            <a:r>
              <a:rPr lang="en-US" dirty="0" smtClean="0"/>
              <a:t/>
            </a:r>
            <a:br>
              <a:rPr lang="en-US" dirty="0" smtClean="0"/>
            </a:br>
            <a:r>
              <a:rPr lang="en-US" dirty="0" smtClean="0">
                <a:latin typeface="Courier New" pitchFamily="49" charset="0"/>
                <a:cs typeface="Courier New" pitchFamily="49" charset="0"/>
              </a:rPr>
              <a:t>hist3(</a:t>
            </a:r>
            <a:r>
              <a:rPr lang="en-US" dirty="0" err="1" smtClean="0">
                <a:latin typeface="Courier New" pitchFamily="49" charset="0"/>
                <a:cs typeface="Courier New" pitchFamily="49" charset="0"/>
              </a:rPr>
              <a:t>meas</a:t>
            </a:r>
            <a:r>
              <a:rPr lang="en-US" dirty="0" smtClean="0">
                <a:latin typeface="Courier New" pitchFamily="49" charset="0"/>
                <a:cs typeface="Courier New" pitchFamily="49" charset="0"/>
              </a:rPr>
              <a:t>(:,3:4),[3,3])</a:t>
            </a:r>
            <a:br>
              <a:rPr lang="en-US" dirty="0" smtClean="0">
                <a:latin typeface="Courier New" pitchFamily="49" charset="0"/>
                <a:cs typeface="Courier New" pitchFamily="49" charset="0"/>
              </a:rPr>
            </a:br>
            <a:r>
              <a:rPr lang="en-US" dirty="0" err="1" smtClean="0">
                <a:latin typeface="Courier New" pitchFamily="49" charset="0"/>
                <a:cs typeface="Courier New" pitchFamily="49" charset="0"/>
              </a:rPr>
              <a:t>xlabel</a:t>
            </a:r>
            <a:r>
              <a:rPr lang="en-US" dirty="0" smtClean="0">
                <a:latin typeface="Courier New" pitchFamily="49" charset="0"/>
                <a:cs typeface="Courier New" pitchFamily="49" charset="0"/>
              </a:rPr>
              <a:t>('</a:t>
            </a:r>
            <a:r>
              <a:rPr lang="en-US" dirty="0" smtClean="0">
                <a:solidFill>
                  <a:srgbClr val="7030A0"/>
                </a:solidFill>
                <a:latin typeface="Courier New" pitchFamily="49" charset="0"/>
                <a:cs typeface="Courier New" pitchFamily="49" charset="0"/>
              </a:rPr>
              <a:t>petal length</a:t>
            </a:r>
            <a:r>
              <a:rPr lang="en-US" dirty="0" smtClean="0">
                <a:latin typeface="Courier New" pitchFamily="49" charset="0"/>
                <a:cs typeface="Courier New" pitchFamily="49" charset="0"/>
              </a:rPr>
              <a:t>')</a:t>
            </a:r>
            <a:br>
              <a:rPr lang="en-US" dirty="0" smtClean="0">
                <a:latin typeface="Courier New" pitchFamily="49" charset="0"/>
                <a:cs typeface="Courier New" pitchFamily="49" charset="0"/>
              </a:rPr>
            </a:br>
            <a:r>
              <a:rPr lang="en-US" dirty="0" err="1" smtClean="0">
                <a:latin typeface="Courier New" pitchFamily="49" charset="0"/>
                <a:cs typeface="Courier New" pitchFamily="49" charset="0"/>
              </a:rPr>
              <a:t>ylabel</a:t>
            </a:r>
            <a:r>
              <a:rPr lang="en-US" dirty="0">
                <a:latin typeface="Courier New" pitchFamily="49" charset="0"/>
                <a:cs typeface="Courier New" pitchFamily="49" charset="0"/>
              </a:rPr>
              <a:t>(</a:t>
            </a:r>
            <a:r>
              <a:rPr lang="en-US" dirty="0" smtClean="0">
                <a:latin typeface="Courier New" pitchFamily="49" charset="0"/>
                <a:cs typeface="Courier New" pitchFamily="49" charset="0"/>
              </a:rPr>
              <a:t>'</a:t>
            </a:r>
            <a:r>
              <a:rPr lang="en-US" dirty="0" smtClean="0">
                <a:solidFill>
                  <a:srgbClr val="7030A0"/>
                </a:solidFill>
                <a:latin typeface="Courier New" pitchFamily="49" charset="0"/>
                <a:cs typeface="Courier New" pitchFamily="49" charset="0"/>
              </a:rPr>
              <a:t>petal width</a:t>
            </a:r>
            <a:r>
              <a:rPr lang="en-US" dirty="0" smtClean="0">
                <a:latin typeface="Courier New" pitchFamily="49" charset="0"/>
                <a:cs typeface="Courier New" pitchFamily="49" charset="0"/>
              </a:rPr>
              <a:t>')</a:t>
            </a:r>
            <a:br>
              <a:rPr lang="en-US" dirty="0" smtClean="0">
                <a:latin typeface="Courier New" pitchFamily="49" charset="0"/>
                <a:cs typeface="Courier New" pitchFamily="49" charset="0"/>
              </a:rPr>
            </a:br>
            <a:r>
              <a:rPr lang="en-US" dirty="0" err="1" smtClean="0">
                <a:latin typeface="Courier New" pitchFamily="49" charset="0"/>
                <a:cs typeface="Courier New" pitchFamily="49" charset="0"/>
              </a:rPr>
              <a:t>zlabel</a:t>
            </a:r>
            <a:r>
              <a:rPr lang="en-US" dirty="0" smtClean="0">
                <a:latin typeface="Courier New" pitchFamily="49" charset="0"/>
                <a:cs typeface="Courier New" pitchFamily="49" charset="0"/>
              </a:rPr>
              <a:t>('</a:t>
            </a:r>
            <a:r>
              <a:rPr lang="en-US" dirty="0" smtClean="0">
                <a:solidFill>
                  <a:srgbClr val="7030A0"/>
                </a:solidFill>
                <a:latin typeface="Courier New" pitchFamily="49" charset="0"/>
                <a:cs typeface="Courier New" pitchFamily="49" charset="0"/>
              </a:rPr>
              <a:t>count</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marL="0" indent="0">
              <a:lnSpc>
                <a:spcPct val="90000"/>
              </a:lnSpc>
              <a:buNone/>
            </a:pPr>
            <a:endParaRPr lang="en-US" dirty="0" smtClean="0">
              <a:latin typeface="Courier New" pitchFamily="49" charset="0"/>
              <a:cs typeface="Courier New" pitchFamily="49" charset="0"/>
            </a:endParaRPr>
          </a:p>
          <a:p>
            <a:pPr marL="0" indent="0">
              <a:lnSpc>
                <a:spcPct val="90000"/>
              </a:lnSpc>
              <a:buNone/>
            </a:pPr>
            <a:endParaRPr lang="en-US" dirty="0" smtClean="0">
              <a:latin typeface="Courier New" pitchFamily="49" charset="0"/>
              <a:cs typeface="Courier New" pitchFamily="49" charset="0"/>
            </a:endParaRPr>
          </a:p>
        </p:txBody>
      </p:sp>
      <p:sp>
        <p:nvSpPr>
          <p:cNvPr id="2" name="Slide Number Placeholder 1"/>
          <p:cNvSpPr>
            <a:spLocks noGrp="1"/>
          </p:cNvSpPr>
          <p:nvPr>
            <p:ph type="sldNum" sz="quarter" idx="4"/>
          </p:nvPr>
        </p:nvSpPr>
        <p:spPr/>
        <p:txBody>
          <a:bodyPr/>
          <a:lstStyle/>
          <a:p>
            <a:fld id="{4F0FB6BC-84A6-4609-A72D-14054CEE50D6}" type="slidenum">
              <a:rPr lang="en-US" smtClean="0"/>
              <a:pPr/>
              <a:t>18</a:t>
            </a:fld>
            <a:endParaRPr lang="en-US" dirty="0"/>
          </a:p>
        </p:txBody>
      </p:sp>
    </p:spTree>
    <p:extLst>
      <p:ext uri="{BB962C8B-B14F-4D97-AF65-F5344CB8AC3E}">
        <p14:creationId xmlns:p14="http://schemas.microsoft.com/office/powerpoint/2010/main" val="309692021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Visualization Techniques: Box Plots</a:t>
            </a:r>
          </a:p>
        </p:txBody>
      </p:sp>
      <p:sp>
        <p:nvSpPr>
          <p:cNvPr id="19459" name="Rectangle 3"/>
          <p:cNvSpPr>
            <a:spLocks noGrp="1" noChangeArrowheads="1"/>
          </p:cNvSpPr>
          <p:nvPr>
            <p:ph idx="1"/>
          </p:nvPr>
        </p:nvSpPr>
        <p:spPr/>
        <p:txBody>
          <a:bodyPr/>
          <a:lstStyle/>
          <a:p>
            <a:pPr>
              <a:lnSpc>
                <a:spcPct val="90000"/>
              </a:lnSpc>
            </a:pPr>
            <a:r>
              <a:rPr lang="en-US" dirty="0" smtClean="0"/>
              <a:t>Invented by J. </a:t>
            </a:r>
            <a:r>
              <a:rPr lang="en-US" dirty="0" err="1" smtClean="0"/>
              <a:t>Tukey</a:t>
            </a:r>
            <a:endParaRPr lang="en-US" dirty="0" smtClean="0"/>
          </a:p>
          <a:p>
            <a:pPr>
              <a:lnSpc>
                <a:spcPct val="90000"/>
              </a:lnSpc>
            </a:pPr>
            <a:endParaRPr lang="en-US" dirty="0" smtClean="0"/>
          </a:p>
          <a:p>
            <a:pPr>
              <a:lnSpc>
                <a:spcPct val="90000"/>
              </a:lnSpc>
            </a:pPr>
            <a:r>
              <a:rPr lang="en-US" dirty="0" smtClean="0"/>
              <a:t>Another way of displaying</a:t>
            </a:r>
            <a:br>
              <a:rPr lang="en-US" dirty="0" smtClean="0"/>
            </a:br>
            <a:r>
              <a:rPr lang="en-US" dirty="0" smtClean="0"/>
              <a:t>the distribution of data</a:t>
            </a:r>
          </a:p>
          <a:p>
            <a:pPr lvl="1">
              <a:lnSpc>
                <a:spcPct val="90000"/>
              </a:lnSpc>
            </a:pPr>
            <a:endParaRPr lang="en-US" dirty="0" smtClean="0"/>
          </a:p>
          <a:p>
            <a:pPr lvl="1">
              <a:lnSpc>
                <a:spcPct val="90000"/>
              </a:lnSpc>
              <a:buFont typeface="Arial" charset="0"/>
              <a:buNone/>
            </a:pPr>
            <a:endParaRPr lang="en-US" dirty="0" smtClean="0"/>
          </a:p>
        </p:txBody>
      </p:sp>
      <p:grpSp>
        <p:nvGrpSpPr>
          <p:cNvPr id="19460" name="Group 7"/>
          <p:cNvGrpSpPr>
            <a:grpSpLocks/>
          </p:cNvGrpSpPr>
          <p:nvPr/>
        </p:nvGrpSpPr>
        <p:grpSpPr bwMode="auto">
          <a:xfrm>
            <a:off x="5657058" y="2692421"/>
            <a:ext cx="5444857" cy="4590062"/>
            <a:chOff x="1800" y="677"/>
            <a:chExt cx="6029" cy="5083"/>
          </a:xfrm>
        </p:grpSpPr>
        <p:grpSp>
          <p:nvGrpSpPr>
            <p:cNvPr id="19461" name="Group 8"/>
            <p:cNvGrpSpPr>
              <a:grpSpLocks/>
            </p:cNvGrpSpPr>
            <p:nvPr/>
          </p:nvGrpSpPr>
          <p:grpSpPr bwMode="auto">
            <a:xfrm>
              <a:off x="1800" y="882"/>
              <a:ext cx="1015" cy="4878"/>
              <a:chOff x="1800" y="882"/>
              <a:chExt cx="1015" cy="4878"/>
            </a:xfrm>
          </p:grpSpPr>
          <p:sp>
            <p:nvSpPr>
              <p:cNvPr id="19480" name="Line 9"/>
              <p:cNvSpPr>
                <a:spLocks noChangeShapeType="1"/>
              </p:cNvSpPr>
              <p:nvPr/>
            </p:nvSpPr>
            <p:spPr bwMode="auto">
              <a:xfrm flipV="1">
                <a:off x="2314" y="1729"/>
                <a:ext cx="1" cy="1399"/>
              </a:xfrm>
              <a:prstGeom prst="line">
                <a:avLst/>
              </a:prstGeom>
              <a:noFill/>
              <a:ln w="0">
                <a:solidFill>
                  <a:srgbClr val="0000FF"/>
                </a:solidFill>
                <a:prstDash val="sysDash"/>
                <a:round/>
                <a:headEnd/>
                <a:tailEnd/>
              </a:ln>
              <a:extLst>
                <a:ext uri="{909E8E84-426E-40DD-AFC4-6F175D3DCCD1}">
                  <a14:hiddenFill xmlns:a14="http://schemas.microsoft.com/office/drawing/2010/main">
                    <a:noFill/>
                  </a14:hiddenFill>
                </a:ext>
              </a:extLst>
            </p:spPr>
            <p:txBody>
              <a:bodyPr/>
              <a:lstStyle/>
              <a:p>
                <a:endParaRPr lang="en-US" sz="2100">
                  <a:solidFill>
                    <a:schemeClr val="bg1"/>
                  </a:solidFill>
                  <a:latin typeface="+mj-lt"/>
                </a:endParaRPr>
              </a:p>
            </p:txBody>
          </p:sp>
          <p:sp>
            <p:nvSpPr>
              <p:cNvPr id="19481" name="Line 10"/>
              <p:cNvSpPr>
                <a:spLocks noChangeShapeType="1"/>
              </p:cNvSpPr>
              <p:nvPr/>
            </p:nvSpPr>
            <p:spPr bwMode="auto">
              <a:xfrm flipV="1">
                <a:off x="2314" y="4117"/>
                <a:ext cx="1" cy="1181"/>
              </a:xfrm>
              <a:prstGeom prst="line">
                <a:avLst/>
              </a:prstGeom>
              <a:noFill/>
              <a:ln w="0">
                <a:solidFill>
                  <a:srgbClr val="0000FF"/>
                </a:solidFill>
                <a:prstDash val="sysDash"/>
                <a:round/>
                <a:headEnd/>
                <a:tailEnd/>
              </a:ln>
              <a:extLst>
                <a:ext uri="{909E8E84-426E-40DD-AFC4-6F175D3DCCD1}">
                  <a14:hiddenFill xmlns:a14="http://schemas.microsoft.com/office/drawing/2010/main">
                    <a:noFill/>
                  </a14:hiddenFill>
                </a:ext>
              </a:extLst>
            </p:spPr>
            <p:txBody>
              <a:bodyPr/>
              <a:lstStyle/>
              <a:p>
                <a:endParaRPr lang="en-US" sz="2100">
                  <a:solidFill>
                    <a:schemeClr val="bg1"/>
                  </a:solidFill>
                  <a:latin typeface="+mj-lt"/>
                </a:endParaRPr>
              </a:p>
            </p:txBody>
          </p:sp>
          <p:sp>
            <p:nvSpPr>
              <p:cNvPr id="19482" name="Line 11"/>
              <p:cNvSpPr>
                <a:spLocks noChangeShapeType="1"/>
              </p:cNvSpPr>
              <p:nvPr/>
            </p:nvSpPr>
            <p:spPr bwMode="auto">
              <a:xfrm>
                <a:off x="2057" y="5298"/>
                <a:ext cx="5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00">
                  <a:solidFill>
                    <a:schemeClr val="bg1"/>
                  </a:solidFill>
                  <a:latin typeface="+mj-lt"/>
                </a:endParaRPr>
              </a:p>
            </p:txBody>
          </p:sp>
          <p:sp>
            <p:nvSpPr>
              <p:cNvPr id="19483" name="Line 12"/>
              <p:cNvSpPr>
                <a:spLocks noChangeShapeType="1"/>
              </p:cNvSpPr>
              <p:nvPr/>
            </p:nvSpPr>
            <p:spPr bwMode="auto">
              <a:xfrm>
                <a:off x="2057" y="1729"/>
                <a:ext cx="5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00">
                  <a:solidFill>
                    <a:schemeClr val="bg1"/>
                  </a:solidFill>
                  <a:latin typeface="+mj-lt"/>
                </a:endParaRPr>
              </a:p>
            </p:txBody>
          </p:sp>
          <p:sp>
            <p:nvSpPr>
              <p:cNvPr id="19484" name="Rectangle 13"/>
              <p:cNvSpPr>
                <a:spLocks noChangeArrowheads="1"/>
              </p:cNvSpPr>
              <p:nvPr/>
            </p:nvSpPr>
            <p:spPr bwMode="auto">
              <a:xfrm>
                <a:off x="1800" y="3128"/>
                <a:ext cx="1015" cy="989"/>
              </a:xfrm>
              <a:prstGeom prst="rect">
                <a:avLst/>
              </a:prstGeom>
              <a:noFill/>
              <a:ln w="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nl-NL" sz="2100">
                  <a:solidFill>
                    <a:schemeClr val="bg1"/>
                  </a:solidFill>
                  <a:latin typeface="+mj-lt"/>
                </a:endParaRPr>
              </a:p>
            </p:txBody>
          </p:sp>
          <p:sp>
            <p:nvSpPr>
              <p:cNvPr id="19485" name="Line 14"/>
              <p:cNvSpPr>
                <a:spLocks noChangeShapeType="1"/>
              </p:cNvSpPr>
              <p:nvPr/>
            </p:nvSpPr>
            <p:spPr bwMode="auto">
              <a:xfrm>
                <a:off x="1800" y="3719"/>
                <a:ext cx="1015"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2100">
                  <a:solidFill>
                    <a:schemeClr val="bg1"/>
                  </a:solidFill>
                  <a:latin typeface="+mj-lt"/>
                </a:endParaRPr>
              </a:p>
            </p:txBody>
          </p:sp>
          <p:sp>
            <p:nvSpPr>
              <p:cNvPr id="19486" name="Line 15"/>
              <p:cNvSpPr>
                <a:spLocks noChangeShapeType="1"/>
              </p:cNvSpPr>
              <p:nvPr/>
            </p:nvSpPr>
            <p:spPr bwMode="auto">
              <a:xfrm>
                <a:off x="2250" y="934"/>
                <a:ext cx="115"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2100">
                  <a:solidFill>
                    <a:schemeClr val="bg1"/>
                  </a:solidFill>
                  <a:latin typeface="+mj-lt"/>
                </a:endParaRPr>
              </a:p>
            </p:txBody>
          </p:sp>
          <p:sp>
            <p:nvSpPr>
              <p:cNvPr id="19487" name="Line 16"/>
              <p:cNvSpPr>
                <a:spLocks noChangeShapeType="1"/>
              </p:cNvSpPr>
              <p:nvPr/>
            </p:nvSpPr>
            <p:spPr bwMode="auto">
              <a:xfrm>
                <a:off x="2314" y="882"/>
                <a:ext cx="1" cy="103"/>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2100">
                  <a:solidFill>
                    <a:schemeClr val="bg1"/>
                  </a:solidFill>
                  <a:latin typeface="+mj-lt"/>
                </a:endParaRPr>
              </a:p>
            </p:txBody>
          </p:sp>
          <p:sp>
            <p:nvSpPr>
              <p:cNvPr id="19488" name="Line 17"/>
              <p:cNvSpPr>
                <a:spLocks noChangeShapeType="1"/>
              </p:cNvSpPr>
              <p:nvPr/>
            </p:nvSpPr>
            <p:spPr bwMode="auto">
              <a:xfrm>
                <a:off x="2250" y="1524"/>
                <a:ext cx="115"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2100">
                  <a:solidFill>
                    <a:schemeClr val="bg1"/>
                  </a:solidFill>
                  <a:latin typeface="+mj-lt"/>
                </a:endParaRPr>
              </a:p>
            </p:txBody>
          </p:sp>
          <p:sp>
            <p:nvSpPr>
              <p:cNvPr id="19489" name="Line 18"/>
              <p:cNvSpPr>
                <a:spLocks noChangeShapeType="1"/>
              </p:cNvSpPr>
              <p:nvPr/>
            </p:nvSpPr>
            <p:spPr bwMode="auto">
              <a:xfrm>
                <a:off x="2314" y="1473"/>
                <a:ext cx="1" cy="115"/>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2100">
                  <a:solidFill>
                    <a:schemeClr val="bg1"/>
                  </a:solidFill>
                  <a:latin typeface="+mj-lt"/>
                </a:endParaRPr>
              </a:p>
            </p:txBody>
          </p:sp>
          <p:sp>
            <p:nvSpPr>
              <p:cNvPr id="19490" name="Line 19"/>
              <p:cNvSpPr>
                <a:spLocks noChangeShapeType="1"/>
              </p:cNvSpPr>
              <p:nvPr/>
            </p:nvSpPr>
            <p:spPr bwMode="auto">
              <a:xfrm>
                <a:off x="2250" y="1332"/>
                <a:ext cx="115"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2100">
                  <a:solidFill>
                    <a:schemeClr val="bg1"/>
                  </a:solidFill>
                  <a:latin typeface="+mj-lt"/>
                </a:endParaRPr>
              </a:p>
            </p:txBody>
          </p:sp>
          <p:sp>
            <p:nvSpPr>
              <p:cNvPr id="19491" name="Line 20"/>
              <p:cNvSpPr>
                <a:spLocks noChangeShapeType="1"/>
              </p:cNvSpPr>
              <p:nvPr/>
            </p:nvSpPr>
            <p:spPr bwMode="auto">
              <a:xfrm>
                <a:off x="2314" y="1280"/>
                <a:ext cx="1" cy="103"/>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2100">
                  <a:solidFill>
                    <a:schemeClr val="bg1"/>
                  </a:solidFill>
                  <a:latin typeface="+mj-lt"/>
                </a:endParaRPr>
              </a:p>
            </p:txBody>
          </p:sp>
          <p:sp>
            <p:nvSpPr>
              <p:cNvPr id="19492" name="Line 21"/>
              <p:cNvSpPr>
                <a:spLocks noChangeShapeType="1"/>
              </p:cNvSpPr>
              <p:nvPr/>
            </p:nvSpPr>
            <p:spPr bwMode="auto">
              <a:xfrm>
                <a:off x="2250" y="5708"/>
                <a:ext cx="115"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2100">
                  <a:solidFill>
                    <a:schemeClr val="bg1"/>
                  </a:solidFill>
                  <a:latin typeface="+mj-lt"/>
                </a:endParaRPr>
              </a:p>
            </p:txBody>
          </p:sp>
          <p:sp>
            <p:nvSpPr>
              <p:cNvPr id="19493" name="Line 22"/>
              <p:cNvSpPr>
                <a:spLocks noChangeShapeType="1"/>
              </p:cNvSpPr>
              <p:nvPr/>
            </p:nvSpPr>
            <p:spPr bwMode="auto">
              <a:xfrm>
                <a:off x="2314" y="5657"/>
                <a:ext cx="1" cy="103"/>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2100">
                  <a:solidFill>
                    <a:schemeClr val="bg1"/>
                  </a:solidFill>
                  <a:latin typeface="+mj-lt"/>
                </a:endParaRPr>
              </a:p>
            </p:txBody>
          </p:sp>
        </p:grpSp>
        <p:grpSp>
          <p:nvGrpSpPr>
            <p:cNvPr id="19462" name="Group 23"/>
            <p:cNvGrpSpPr>
              <a:grpSpLocks/>
            </p:cNvGrpSpPr>
            <p:nvPr/>
          </p:nvGrpSpPr>
          <p:grpSpPr bwMode="auto">
            <a:xfrm>
              <a:off x="3060" y="677"/>
              <a:ext cx="1800" cy="360"/>
              <a:chOff x="2700" y="677"/>
              <a:chExt cx="1800" cy="360"/>
            </a:xfrm>
          </p:grpSpPr>
          <p:sp>
            <p:nvSpPr>
              <p:cNvPr id="19478" name="Line 24"/>
              <p:cNvSpPr>
                <a:spLocks noChangeShapeType="1"/>
              </p:cNvSpPr>
              <p:nvPr/>
            </p:nvSpPr>
            <p:spPr bwMode="auto">
              <a:xfrm>
                <a:off x="2700" y="900"/>
                <a:ext cx="72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sz="2100">
                  <a:solidFill>
                    <a:schemeClr val="bg1"/>
                  </a:solidFill>
                  <a:latin typeface="+mj-lt"/>
                </a:endParaRPr>
              </a:p>
            </p:txBody>
          </p:sp>
          <p:sp>
            <p:nvSpPr>
              <p:cNvPr id="19479" name="Text Box 25"/>
              <p:cNvSpPr txBox="1">
                <a:spLocks noChangeArrowheads="1"/>
              </p:cNvSpPr>
              <p:nvPr/>
            </p:nvSpPr>
            <p:spPr bwMode="auto">
              <a:xfrm>
                <a:off x="3420" y="677"/>
                <a:ext cx="108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6pPr>
                <a:lvl7pPr marL="29718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7pPr>
                <a:lvl8pPr marL="34290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8pPr>
                <a:lvl9pPr marL="38862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9pPr>
              </a:lstStyle>
              <a:p>
                <a:r>
                  <a:rPr lang="en-US" sz="2100" dirty="0">
                    <a:solidFill>
                      <a:schemeClr val="bg1"/>
                    </a:solidFill>
                    <a:latin typeface="+mj-lt"/>
                  </a:rPr>
                  <a:t>outlier</a:t>
                </a:r>
              </a:p>
            </p:txBody>
          </p:sp>
        </p:grpSp>
        <p:grpSp>
          <p:nvGrpSpPr>
            <p:cNvPr id="19463" name="Group 26"/>
            <p:cNvGrpSpPr>
              <a:grpSpLocks/>
            </p:cNvGrpSpPr>
            <p:nvPr/>
          </p:nvGrpSpPr>
          <p:grpSpPr bwMode="auto">
            <a:xfrm>
              <a:off x="3060" y="5040"/>
              <a:ext cx="4370" cy="690"/>
              <a:chOff x="3060" y="5040"/>
              <a:chExt cx="4370" cy="690"/>
            </a:xfrm>
          </p:grpSpPr>
          <p:sp>
            <p:nvSpPr>
              <p:cNvPr id="19476" name="Line 27"/>
              <p:cNvSpPr>
                <a:spLocks noChangeShapeType="1"/>
              </p:cNvSpPr>
              <p:nvPr/>
            </p:nvSpPr>
            <p:spPr bwMode="auto">
              <a:xfrm>
                <a:off x="3060" y="5263"/>
                <a:ext cx="72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sz="2100">
                  <a:solidFill>
                    <a:schemeClr val="bg1"/>
                  </a:solidFill>
                  <a:latin typeface="+mj-lt"/>
                </a:endParaRPr>
              </a:p>
            </p:txBody>
          </p:sp>
          <p:sp>
            <p:nvSpPr>
              <p:cNvPr id="19477" name="Text Box 28"/>
              <p:cNvSpPr txBox="1">
                <a:spLocks noChangeArrowheads="1"/>
              </p:cNvSpPr>
              <p:nvPr/>
            </p:nvSpPr>
            <p:spPr bwMode="auto">
              <a:xfrm>
                <a:off x="3780" y="5040"/>
                <a:ext cx="3650" cy="6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6pPr>
                <a:lvl7pPr marL="29718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7pPr>
                <a:lvl8pPr marL="34290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8pPr>
                <a:lvl9pPr marL="38862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9pPr>
              </a:lstStyle>
              <a:p>
                <a:r>
                  <a:rPr lang="en-US" sz="2100" dirty="0">
                    <a:solidFill>
                      <a:schemeClr val="bg1"/>
                    </a:solidFill>
                    <a:latin typeface="+mj-lt"/>
                  </a:rPr>
                  <a:t>smallest value within 1.5x interquartile range</a:t>
                </a:r>
              </a:p>
            </p:txBody>
          </p:sp>
        </p:grpSp>
        <p:grpSp>
          <p:nvGrpSpPr>
            <p:cNvPr id="19464" name="Group 29"/>
            <p:cNvGrpSpPr>
              <a:grpSpLocks/>
            </p:cNvGrpSpPr>
            <p:nvPr/>
          </p:nvGrpSpPr>
          <p:grpSpPr bwMode="auto">
            <a:xfrm>
              <a:off x="3060" y="3960"/>
              <a:ext cx="4370" cy="540"/>
              <a:chOff x="3060" y="3960"/>
              <a:chExt cx="4370" cy="540"/>
            </a:xfrm>
          </p:grpSpPr>
          <p:sp>
            <p:nvSpPr>
              <p:cNvPr id="19474" name="Line 30"/>
              <p:cNvSpPr>
                <a:spLocks noChangeShapeType="1"/>
              </p:cNvSpPr>
              <p:nvPr/>
            </p:nvSpPr>
            <p:spPr bwMode="auto">
              <a:xfrm>
                <a:off x="3060" y="4183"/>
                <a:ext cx="72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sz="2100">
                  <a:solidFill>
                    <a:schemeClr val="bg1"/>
                  </a:solidFill>
                  <a:latin typeface="+mj-lt"/>
                </a:endParaRPr>
              </a:p>
            </p:txBody>
          </p:sp>
          <p:sp>
            <p:nvSpPr>
              <p:cNvPr id="19475" name="Text Box 31"/>
              <p:cNvSpPr txBox="1">
                <a:spLocks noChangeArrowheads="1"/>
              </p:cNvSpPr>
              <p:nvPr/>
            </p:nvSpPr>
            <p:spPr bwMode="auto">
              <a:xfrm>
                <a:off x="3780" y="3960"/>
                <a:ext cx="3650"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6pPr>
                <a:lvl7pPr marL="29718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7pPr>
                <a:lvl8pPr marL="34290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8pPr>
                <a:lvl9pPr marL="38862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9pPr>
              </a:lstStyle>
              <a:p>
                <a:r>
                  <a:rPr lang="en-US" sz="2100" dirty="0">
                    <a:solidFill>
                      <a:schemeClr val="bg1"/>
                    </a:solidFill>
                    <a:latin typeface="+mj-lt"/>
                  </a:rPr>
                  <a:t>25</a:t>
                </a:r>
                <a:r>
                  <a:rPr lang="en-US" sz="2100" baseline="30000" dirty="0">
                    <a:solidFill>
                      <a:schemeClr val="bg1"/>
                    </a:solidFill>
                    <a:latin typeface="+mj-lt"/>
                  </a:rPr>
                  <a:t>th</a:t>
                </a:r>
                <a:r>
                  <a:rPr lang="en-US" sz="2100" dirty="0">
                    <a:solidFill>
                      <a:schemeClr val="bg1"/>
                    </a:solidFill>
                    <a:latin typeface="+mj-lt"/>
                  </a:rPr>
                  <a:t> percentile</a:t>
                </a:r>
              </a:p>
            </p:txBody>
          </p:sp>
        </p:grpSp>
        <p:grpSp>
          <p:nvGrpSpPr>
            <p:cNvPr id="19465" name="Group 32"/>
            <p:cNvGrpSpPr>
              <a:grpSpLocks/>
            </p:cNvGrpSpPr>
            <p:nvPr/>
          </p:nvGrpSpPr>
          <p:grpSpPr bwMode="auto">
            <a:xfrm>
              <a:off x="3060" y="2880"/>
              <a:ext cx="4370" cy="540"/>
              <a:chOff x="3060" y="2880"/>
              <a:chExt cx="4370" cy="540"/>
            </a:xfrm>
          </p:grpSpPr>
          <p:sp>
            <p:nvSpPr>
              <p:cNvPr id="19472" name="Line 33"/>
              <p:cNvSpPr>
                <a:spLocks noChangeShapeType="1"/>
              </p:cNvSpPr>
              <p:nvPr/>
            </p:nvSpPr>
            <p:spPr bwMode="auto">
              <a:xfrm>
                <a:off x="3060" y="3103"/>
                <a:ext cx="72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sz="2100">
                  <a:solidFill>
                    <a:schemeClr val="bg1"/>
                  </a:solidFill>
                  <a:latin typeface="+mj-lt"/>
                </a:endParaRPr>
              </a:p>
            </p:txBody>
          </p:sp>
          <p:sp>
            <p:nvSpPr>
              <p:cNvPr id="19473" name="Text Box 34"/>
              <p:cNvSpPr txBox="1">
                <a:spLocks noChangeArrowheads="1"/>
              </p:cNvSpPr>
              <p:nvPr/>
            </p:nvSpPr>
            <p:spPr bwMode="auto">
              <a:xfrm>
                <a:off x="3780" y="2880"/>
                <a:ext cx="3650"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6pPr>
                <a:lvl7pPr marL="29718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7pPr>
                <a:lvl8pPr marL="34290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8pPr>
                <a:lvl9pPr marL="38862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9pPr>
              </a:lstStyle>
              <a:p>
                <a:r>
                  <a:rPr lang="en-US" sz="2100" dirty="0">
                    <a:solidFill>
                      <a:schemeClr val="bg1"/>
                    </a:solidFill>
                    <a:latin typeface="+mj-lt"/>
                  </a:rPr>
                  <a:t>75</a:t>
                </a:r>
                <a:r>
                  <a:rPr lang="en-US" sz="2100" baseline="30000" dirty="0">
                    <a:solidFill>
                      <a:schemeClr val="bg1"/>
                    </a:solidFill>
                    <a:latin typeface="+mj-lt"/>
                  </a:rPr>
                  <a:t>th</a:t>
                </a:r>
                <a:r>
                  <a:rPr lang="en-US" sz="2100" dirty="0">
                    <a:solidFill>
                      <a:schemeClr val="bg1"/>
                    </a:solidFill>
                    <a:latin typeface="+mj-lt"/>
                  </a:rPr>
                  <a:t> percentile</a:t>
                </a:r>
              </a:p>
            </p:txBody>
          </p:sp>
        </p:grpSp>
        <p:grpSp>
          <p:nvGrpSpPr>
            <p:cNvPr id="19466" name="Group 35"/>
            <p:cNvGrpSpPr>
              <a:grpSpLocks/>
            </p:cNvGrpSpPr>
            <p:nvPr/>
          </p:nvGrpSpPr>
          <p:grpSpPr bwMode="auto">
            <a:xfrm>
              <a:off x="3060" y="3528"/>
              <a:ext cx="3972" cy="540"/>
              <a:chOff x="3060" y="3600"/>
              <a:chExt cx="3972" cy="540"/>
            </a:xfrm>
          </p:grpSpPr>
          <p:sp>
            <p:nvSpPr>
              <p:cNvPr id="19470" name="Line 36"/>
              <p:cNvSpPr>
                <a:spLocks noChangeShapeType="1"/>
              </p:cNvSpPr>
              <p:nvPr/>
            </p:nvSpPr>
            <p:spPr bwMode="auto">
              <a:xfrm>
                <a:off x="3060" y="3823"/>
                <a:ext cx="72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sz="2100">
                  <a:solidFill>
                    <a:schemeClr val="bg1"/>
                  </a:solidFill>
                  <a:latin typeface="+mj-lt"/>
                </a:endParaRPr>
              </a:p>
            </p:txBody>
          </p:sp>
          <p:sp>
            <p:nvSpPr>
              <p:cNvPr id="19471" name="Text Box 37"/>
              <p:cNvSpPr txBox="1">
                <a:spLocks noChangeArrowheads="1"/>
              </p:cNvSpPr>
              <p:nvPr/>
            </p:nvSpPr>
            <p:spPr bwMode="auto">
              <a:xfrm>
                <a:off x="3780" y="3600"/>
                <a:ext cx="3252"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6pPr>
                <a:lvl7pPr marL="29718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7pPr>
                <a:lvl8pPr marL="34290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8pPr>
                <a:lvl9pPr marL="38862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9pPr>
              </a:lstStyle>
              <a:p>
                <a:r>
                  <a:rPr lang="en-US" sz="2100" dirty="0">
                    <a:solidFill>
                      <a:schemeClr val="bg1"/>
                    </a:solidFill>
                    <a:latin typeface="+mj-lt"/>
                  </a:rPr>
                  <a:t>50</a:t>
                </a:r>
                <a:r>
                  <a:rPr lang="en-US" sz="2100" baseline="30000" dirty="0">
                    <a:solidFill>
                      <a:schemeClr val="bg1"/>
                    </a:solidFill>
                    <a:latin typeface="+mj-lt"/>
                  </a:rPr>
                  <a:t>th</a:t>
                </a:r>
                <a:r>
                  <a:rPr lang="en-US" sz="2100" dirty="0">
                    <a:solidFill>
                      <a:schemeClr val="bg1"/>
                    </a:solidFill>
                    <a:latin typeface="+mj-lt"/>
                  </a:rPr>
                  <a:t> percentile</a:t>
                </a:r>
              </a:p>
            </p:txBody>
          </p:sp>
        </p:grpSp>
        <p:grpSp>
          <p:nvGrpSpPr>
            <p:cNvPr id="19467" name="Group 38"/>
            <p:cNvGrpSpPr>
              <a:grpSpLocks/>
            </p:cNvGrpSpPr>
            <p:nvPr/>
          </p:nvGrpSpPr>
          <p:grpSpPr bwMode="auto">
            <a:xfrm>
              <a:off x="3060" y="1541"/>
              <a:ext cx="4769" cy="664"/>
              <a:chOff x="3060" y="5040"/>
              <a:chExt cx="4769" cy="664"/>
            </a:xfrm>
          </p:grpSpPr>
          <p:sp>
            <p:nvSpPr>
              <p:cNvPr id="19468" name="Line 39"/>
              <p:cNvSpPr>
                <a:spLocks noChangeShapeType="1"/>
              </p:cNvSpPr>
              <p:nvPr/>
            </p:nvSpPr>
            <p:spPr bwMode="auto">
              <a:xfrm>
                <a:off x="3060" y="5263"/>
                <a:ext cx="72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sz="2100">
                  <a:solidFill>
                    <a:schemeClr val="bg1"/>
                  </a:solidFill>
                  <a:latin typeface="+mj-lt"/>
                </a:endParaRPr>
              </a:p>
            </p:txBody>
          </p:sp>
          <p:sp>
            <p:nvSpPr>
              <p:cNvPr id="19469" name="Text Box 40"/>
              <p:cNvSpPr txBox="1">
                <a:spLocks noChangeArrowheads="1"/>
              </p:cNvSpPr>
              <p:nvPr/>
            </p:nvSpPr>
            <p:spPr bwMode="auto">
              <a:xfrm>
                <a:off x="3780" y="5040"/>
                <a:ext cx="4049" cy="6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6pPr>
                <a:lvl7pPr marL="29718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7pPr>
                <a:lvl8pPr marL="34290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8pPr>
                <a:lvl9pPr marL="38862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9pPr>
              </a:lstStyle>
              <a:p>
                <a:r>
                  <a:rPr lang="en-US" sz="2100" dirty="0">
                    <a:solidFill>
                      <a:schemeClr val="bg1"/>
                    </a:solidFill>
                    <a:latin typeface="+mj-lt"/>
                  </a:rPr>
                  <a:t>largest value within 1.5x interquartile range</a:t>
                </a:r>
              </a:p>
            </p:txBody>
          </p:sp>
        </p:grpSp>
      </p:grpSp>
      <p:sp>
        <p:nvSpPr>
          <p:cNvPr id="2" name="Slide Number Placeholder 1"/>
          <p:cNvSpPr>
            <a:spLocks noGrp="1"/>
          </p:cNvSpPr>
          <p:nvPr>
            <p:ph type="sldNum" sz="quarter" idx="4"/>
          </p:nvPr>
        </p:nvSpPr>
        <p:spPr/>
        <p:txBody>
          <a:bodyPr/>
          <a:lstStyle/>
          <a:p>
            <a:fld id="{4F0FB6BC-84A6-4609-A72D-14054CEE50D6}" type="slidenum">
              <a:rPr lang="en-US" smtClean="0"/>
              <a:pPr/>
              <a:t>19</a:t>
            </a:fld>
            <a:endParaRPr lang="en-US" dirty="0"/>
          </a:p>
        </p:txBody>
      </p:sp>
    </p:spTree>
    <p:extLst>
      <p:ext uri="{BB962C8B-B14F-4D97-AF65-F5344CB8AC3E}">
        <p14:creationId xmlns:p14="http://schemas.microsoft.com/office/powerpoint/2010/main" val="422571450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noChangeArrowheads="1"/>
          </p:cNvSpPr>
          <p:nvPr>
            <p:ph type="title"/>
          </p:nvPr>
        </p:nvSpPr>
        <p:spPr/>
        <p:txBody>
          <a:bodyPr/>
          <a:lstStyle/>
          <a:p>
            <a:r>
              <a:rPr lang="en-US" dirty="0" smtClean="0"/>
              <a:t>What is data exploration?</a:t>
            </a:r>
          </a:p>
        </p:txBody>
      </p:sp>
      <p:sp>
        <p:nvSpPr>
          <p:cNvPr id="5123" name="Rectangle 9"/>
          <p:cNvSpPr>
            <a:spLocks noGrp="1" noChangeArrowheads="1"/>
          </p:cNvSpPr>
          <p:nvPr>
            <p:ph idx="1"/>
          </p:nvPr>
        </p:nvSpPr>
        <p:spPr/>
        <p:txBody>
          <a:bodyPr/>
          <a:lstStyle/>
          <a:p>
            <a:pPr>
              <a:lnSpc>
                <a:spcPct val="90000"/>
              </a:lnSpc>
            </a:pPr>
            <a:endParaRPr lang="en-US" dirty="0" smtClean="0"/>
          </a:p>
          <a:p>
            <a:pPr>
              <a:lnSpc>
                <a:spcPct val="90000"/>
              </a:lnSpc>
            </a:pPr>
            <a:r>
              <a:rPr lang="en-US" dirty="0" smtClean="0"/>
              <a:t>A </a:t>
            </a:r>
            <a:r>
              <a:rPr lang="en-US" dirty="0"/>
              <a:t>preliminary exploration of the data to better understand its </a:t>
            </a:r>
            <a:r>
              <a:rPr lang="en-US" dirty="0" smtClean="0"/>
              <a:t>characteristics</a:t>
            </a:r>
            <a:endParaRPr lang="en-US" dirty="0"/>
          </a:p>
          <a:p>
            <a:pPr>
              <a:lnSpc>
                <a:spcPct val="90000"/>
              </a:lnSpc>
            </a:pPr>
            <a:endParaRPr lang="en-US" dirty="0"/>
          </a:p>
          <a:p>
            <a:pPr>
              <a:lnSpc>
                <a:spcPct val="90000"/>
              </a:lnSpc>
            </a:pPr>
            <a:r>
              <a:rPr lang="en-US" dirty="0" smtClean="0"/>
              <a:t>Key </a:t>
            </a:r>
            <a:r>
              <a:rPr lang="en-US" dirty="0"/>
              <a:t>motivations of data exploration include</a:t>
            </a:r>
          </a:p>
          <a:p>
            <a:pPr lvl="1">
              <a:lnSpc>
                <a:spcPct val="90000"/>
              </a:lnSpc>
            </a:pPr>
            <a:r>
              <a:rPr lang="en-US" dirty="0"/>
              <a:t>Helping to select the right tool for preprocessing or analysis</a:t>
            </a:r>
          </a:p>
          <a:p>
            <a:pPr lvl="1">
              <a:lnSpc>
                <a:spcPct val="90000"/>
              </a:lnSpc>
            </a:pPr>
            <a:r>
              <a:rPr lang="en-US" dirty="0"/>
              <a:t>Making use of humans’ abilities to recognize </a:t>
            </a:r>
            <a:r>
              <a:rPr lang="en-US" dirty="0" smtClean="0"/>
              <a:t>patterns</a:t>
            </a:r>
          </a:p>
          <a:p>
            <a:pPr lvl="1">
              <a:lnSpc>
                <a:spcPct val="90000"/>
              </a:lnSpc>
            </a:pPr>
            <a:endParaRPr lang="en-US" sz="2500" dirty="0"/>
          </a:p>
          <a:p>
            <a:pPr>
              <a:lnSpc>
                <a:spcPct val="90000"/>
              </a:lnSpc>
            </a:pPr>
            <a:r>
              <a:rPr lang="en-US" dirty="0" smtClean="0"/>
              <a:t>Related </a:t>
            </a:r>
            <a:r>
              <a:rPr lang="en-US" dirty="0"/>
              <a:t>to the area of Exploratory Data Analysis (EDA)</a:t>
            </a:r>
          </a:p>
          <a:p>
            <a:pPr lvl="1">
              <a:lnSpc>
                <a:spcPct val="90000"/>
              </a:lnSpc>
            </a:pPr>
            <a:r>
              <a:rPr lang="en-US" dirty="0"/>
              <a:t>Created by statistician John </a:t>
            </a:r>
            <a:r>
              <a:rPr lang="en-US" dirty="0" err="1"/>
              <a:t>Tukey</a:t>
            </a:r>
            <a:endParaRPr lang="en-US" dirty="0"/>
          </a:p>
          <a:p>
            <a:pPr lvl="1">
              <a:lnSpc>
                <a:spcPct val="90000"/>
              </a:lnSpc>
            </a:pPr>
            <a:r>
              <a:rPr lang="en-US" dirty="0"/>
              <a:t>Seminal book is Exploratory Data Analysis by </a:t>
            </a:r>
            <a:r>
              <a:rPr lang="en-US" dirty="0" err="1"/>
              <a:t>Tukey</a:t>
            </a:r>
            <a:endParaRPr lang="en-US" dirty="0"/>
          </a:p>
          <a:p>
            <a:pPr lvl="1">
              <a:lnSpc>
                <a:spcPct val="90000"/>
              </a:lnSpc>
            </a:pPr>
            <a:r>
              <a:rPr lang="en-US" dirty="0"/>
              <a:t>A nice online introduction can be found in Chapter 1 of the NIST Engineering Statistics </a:t>
            </a:r>
            <a:r>
              <a:rPr lang="en-US" dirty="0" smtClean="0"/>
              <a:t>Handbook </a:t>
            </a:r>
            <a:r>
              <a:rPr lang="en-US" dirty="0" smtClean="0">
                <a:hlinkClick r:id="rId3"/>
              </a:rPr>
              <a:t>http</a:t>
            </a:r>
            <a:r>
              <a:rPr lang="en-US" dirty="0">
                <a:hlinkClick r:id="rId3"/>
              </a:rPr>
              <a:t>://www.itl.nist.gov/div898/handbook/index.htm</a:t>
            </a:r>
            <a:endParaRPr lang="en-US" dirty="0"/>
          </a:p>
        </p:txBody>
      </p:sp>
      <p:sp>
        <p:nvSpPr>
          <p:cNvPr id="2" name="Slide Number Placeholder 1"/>
          <p:cNvSpPr>
            <a:spLocks noGrp="1"/>
          </p:cNvSpPr>
          <p:nvPr>
            <p:ph type="sldNum" sz="quarter" idx="4"/>
          </p:nvPr>
        </p:nvSpPr>
        <p:spPr/>
        <p:txBody>
          <a:bodyPr/>
          <a:lstStyle/>
          <a:p>
            <a:fld id="{4F0FB6BC-84A6-4609-A72D-14054CEE50D6}" type="slidenum">
              <a:rPr lang="en-US" smtClean="0"/>
              <a:pPr/>
              <a:t>2</a:t>
            </a:fld>
            <a:endParaRPr lang="en-US" dirty="0"/>
          </a:p>
        </p:txBody>
      </p:sp>
    </p:spTree>
    <p:extLst>
      <p:ext uri="{BB962C8B-B14F-4D97-AF65-F5344CB8AC3E}">
        <p14:creationId xmlns:p14="http://schemas.microsoft.com/office/powerpoint/2010/main" val="2138031687"/>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976" y="3508647"/>
            <a:ext cx="7010776" cy="481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483" name="Rectangle 2"/>
          <p:cNvSpPr>
            <a:spLocks noGrp="1" noChangeArrowheads="1"/>
          </p:cNvSpPr>
          <p:nvPr>
            <p:ph type="title"/>
          </p:nvPr>
        </p:nvSpPr>
        <p:spPr/>
        <p:txBody>
          <a:bodyPr/>
          <a:lstStyle/>
          <a:p>
            <a:r>
              <a:rPr lang="en-US" smtClean="0"/>
              <a:t>Example of Box Plots </a:t>
            </a:r>
          </a:p>
        </p:txBody>
      </p:sp>
      <p:sp>
        <p:nvSpPr>
          <p:cNvPr id="20484" name="Rectangle 3"/>
          <p:cNvSpPr>
            <a:spLocks noGrp="1" noChangeArrowheads="1"/>
          </p:cNvSpPr>
          <p:nvPr>
            <p:ph idx="1"/>
          </p:nvPr>
        </p:nvSpPr>
        <p:spPr>
          <a:xfrm>
            <a:off x="900113" y="2070100"/>
            <a:ext cx="12010999" cy="6007100"/>
          </a:xfrm>
        </p:spPr>
        <p:txBody>
          <a:bodyPr/>
          <a:lstStyle/>
          <a:p>
            <a:pPr marL="0" indent="0">
              <a:buNone/>
            </a:pPr>
            <a:r>
              <a:rPr lang="en-US" sz="2400" dirty="0" err="1" smtClean="0">
                <a:latin typeface="Courier New" pitchFamily="49" charset="0"/>
                <a:cs typeface="Courier New" pitchFamily="49" charset="0"/>
              </a:rPr>
              <a:t>varnames</a:t>
            </a:r>
            <a:r>
              <a:rPr lang="en-US" sz="2400" dirty="0" smtClean="0">
                <a:latin typeface="Courier New" pitchFamily="49" charset="0"/>
                <a:cs typeface="Courier New" pitchFamily="49" charset="0"/>
              </a:rPr>
              <a:t> = ...</a:t>
            </a:r>
          </a:p>
          <a:p>
            <a:pPr marL="0" indent="0">
              <a:buNone/>
            </a:pPr>
            <a:r>
              <a:rPr lang="en-US" sz="2400" dirty="0" smtClean="0">
                <a:latin typeface="Courier New" pitchFamily="49" charset="0"/>
                <a:cs typeface="Courier New" pitchFamily="49" charset="0"/>
              </a:rPr>
              <a:t>    {</a:t>
            </a:r>
            <a:r>
              <a:rPr lang="en-US" sz="2400" dirty="0">
                <a:latin typeface="Courier New" pitchFamily="49" charset="0"/>
                <a:cs typeface="Courier New" pitchFamily="49" charset="0"/>
              </a:rPr>
              <a:t>'</a:t>
            </a:r>
            <a:r>
              <a:rPr lang="en-US" sz="2400" dirty="0">
                <a:solidFill>
                  <a:srgbClr val="7030A0"/>
                </a:solidFill>
                <a:latin typeface="Courier New" pitchFamily="49" charset="0"/>
                <a:cs typeface="Courier New" pitchFamily="49" charset="0"/>
              </a:rPr>
              <a:t>sepal </a:t>
            </a:r>
            <a:r>
              <a:rPr lang="en-US" sz="2400" dirty="0" err="1">
                <a:solidFill>
                  <a:srgbClr val="7030A0"/>
                </a:solidFill>
                <a:latin typeface="Courier New" pitchFamily="49" charset="0"/>
                <a:cs typeface="Courier New" pitchFamily="49" charset="0"/>
              </a:rPr>
              <a:t>length</a:t>
            </a:r>
            <a:r>
              <a:rPr lang="en-US" sz="2400" dirty="0" err="1">
                <a:latin typeface="Courier New" pitchFamily="49" charset="0"/>
                <a:cs typeface="Courier New" pitchFamily="49" charset="0"/>
              </a:rPr>
              <a:t>','</a:t>
            </a:r>
            <a:r>
              <a:rPr lang="en-US" sz="2400" dirty="0" err="1">
                <a:solidFill>
                  <a:srgbClr val="7030A0"/>
                </a:solidFill>
                <a:latin typeface="Courier New" pitchFamily="49" charset="0"/>
                <a:cs typeface="Courier New" pitchFamily="49" charset="0"/>
              </a:rPr>
              <a:t>sepal</a:t>
            </a:r>
            <a:r>
              <a:rPr lang="en-US" sz="2400" dirty="0">
                <a:solidFill>
                  <a:srgbClr val="7030A0"/>
                </a:solidFill>
                <a:latin typeface="Courier New" pitchFamily="49" charset="0"/>
                <a:cs typeface="Courier New" pitchFamily="49" charset="0"/>
              </a:rPr>
              <a:t> </a:t>
            </a:r>
            <a:r>
              <a:rPr lang="en-US" sz="2400" dirty="0" err="1">
                <a:solidFill>
                  <a:srgbClr val="7030A0"/>
                </a:solidFill>
                <a:latin typeface="Courier New" pitchFamily="49" charset="0"/>
                <a:cs typeface="Courier New" pitchFamily="49" charset="0"/>
              </a:rPr>
              <a:t>width</a:t>
            </a:r>
            <a:r>
              <a:rPr lang="en-US" sz="2400" dirty="0" err="1">
                <a:latin typeface="Courier New" pitchFamily="49" charset="0"/>
                <a:cs typeface="Courier New" pitchFamily="49" charset="0"/>
              </a:rPr>
              <a:t>','</a:t>
            </a:r>
            <a:r>
              <a:rPr lang="en-US" sz="2400" dirty="0" err="1">
                <a:solidFill>
                  <a:srgbClr val="7030A0"/>
                </a:solidFill>
                <a:latin typeface="Courier New" pitchFamily="49" charset="0"/>
                <a:cs typeface="Courier New" pitchFamily="49" charset="0"/>
              </a:rPr>
              <a:t>petal</a:t>
            </a:r>
            <a:r>
              <a:rPr lang="en-US" sz="2400" dirty="0">
                <a:solidFill>
                  <a:srgbClr val="7030A0"/>
                </a:solidFill>
                <a:latin typeface="Courier New" pitchFamily="49" charset="0"/>
                <a:cs typeface="Courier New" pitchFamily="49" charset="0"/>
              </a:rPr>
              <a:t> </a:t>
            </a:r>
            <a:r>
              <a:rPr lang="en-US" sz="2400" dirty="0" err="1">
                <a:solidFill>
                  <a:srgbClr val="7030A0"/>
                </a:solidFill>
                <a:latin typeface="Courier New" pitchFamily="49" charset="0"/>
                <a:cs typeface="Courier New" pitchFamily="49" charset="0"/>
              </a:rPr>
              <a:t>length</a:t>
            </a:r>
            <a:r>
              <a:rPr lang="en-US" sz="2400" dirty="0" err="1">
                <a:latin typeface="Courier New" pitchFamily="49" charset="0"/>
                <a:cs typeface="Courier New" pitchFamily="49" charset="0"/>
              </a:rPr>
              <a:t>','</a:t>
            </a:r>
            <a:r>
              <a:rPr lang="en-US" sz="2400" dirty="0" err="1">
                <a:solidFill>
                  <a:srgbClr val="7030A0"/>
                </a:solidFill>
                <a:latin typeface="Courier New" pitchFamily="49" charset="0"/>
                <a:cs typeface="Courier New" pitchFamily="49" charset="0"/>
              </a:rPr>
              <a:t>petal</a:t>
            </a:r>
            <a:r>
              <a:rPr lang="en-US" sz="2400" dirty="0">
                <a:solidFill>
                  <a:srgbClr val="7030A0"/>
                </a:solidFill>
                <a:latin typeface="Courier New" pitchFamily="49" charset="0"/>
                <a:cs typeface="Courier New" pitchFamily="49" charset="0"/>
              </a:rPr>
              <a:t> width</a:t>
            </a:r>
            <a:r>
              <a:rPr lang="en-US" sz="2400" dirty="0" smtClean="0">
                <a:latin typeface="Courier New" pitchFamily="49" charset="0"/>
                <a:cs typeface="Courier New" pitchFamily="49" charset="0"/>
              </a:rPr>
              <a:t>'};</a:t>
            </a:r>
          </a:p>
          <a:p>
            <a:pPr marL="0" indent="0">
              <a:buNone/>
            </a:pPr>
            <a:r>
              <a:rPr lang="en-US" sz="2400" dirty="0" smtClean="0">
                <a:latin typeface="Courier New" pitchFamily="49" charset="0"/>
                <a:cs typeface="Courier New" pitchFamily="49" charset="0"/>
              </a:rPr>
              <a:t>boxplot(</a:t>
            </a:r>
            <a:r>
              <a:rPr lang="en-US" sz="2400" dirty="0" err="1" smtClean="0">
                <a:latin typeface="Courier New" pitchFamily="49" charset="0"/>
                <a:cs typeface="Courier New" pitchFamily="49" charset="0"/>
              </a:rPr>
              <a:t>meas,varnames</a:t>
            </a:r>
            <a:r>
              <a:rPr lang="en-US" sz="2400" dirty="0" smtClean="0">
                <a:latin typeface="Courier New" pitchFamily="49" charset="0"/>
                <a:cs typeface="Courier New" pitchFamily="49" charset="0"/>
              </a:rPr>
              <a:t>)   </a:t>
            </a:r>
            <a:br>
              <a:rPr lang="en-US" sz="2400" dirty="0" smtClean="0">
                <a:latin typeface="Courier New" pitchFamily="49" charset="0"/>
                <a:cs typeface="Courier New" pitchFamily="49" charset="0"/>
              </a:rPr>
            </a:br>
            <a:r>
              <a:rPr lang="en-US" sz="2400" dirty="0" err="1">
                <a:latin typeface="Courier New" pitchFamily="49" charset="0"/>
                <a:cs typeface="Courier New" pitchFamily="49" charset="0"/>
              </a:rPr>
              <a:t>y</a:t>
            </a:r>
            <a:r>
              <a:rPr lang="en-US" sz="2400" dirty="0" err="1" smtClean="0">
                <a:latin typeface="Courier New" pitchFamily="49" charset="0"/>
                <a:cs typeface="Courier New" pitchFamily="49" charset="0"/>
              </a:rPr>
              <a:t>label</a:t>
            </a:r>
            <a:r>
              <a:rPr lang="en-US" sz="2400" dirty="0">
                <a:latin typeface="Courier New" pitchFamily="49" charset="0"/>
                <a:cs typeface="Courier New" pitchFamily="49" charset="0"/>
              </a:rPr>
              <a:t>(</a:t>
            </a:r>
            <a:r>
              <a:rPr lang="en-US" sz="2400" dirty="0">
                <a:solidFill>
                  <a:srgbClr val="7030A0"/>
                </a:solidFill>
                <a:latin typeface="Courier New" pitchFamily="49" charset="0"/>
                <a:cs typeface="Courier New" pitchFamily="49" charset="0"/>
              </a:rPr>
              <a:t>'Values (centimeters)</a:t>
            </a:r>
            <a:r>
              <a:rPr lang="en-US" sz="2400" dirty="0">
                <a:latin typeface="Courier New" pitchFamily="49" charset="0"/>
                <a:cs typeface="Courier New" pitchFamily="49" charset="0"/>
              </a:rPr>
              <a:t>')</a:t>
            </a:r>
          </a:p>
          <a:p>
            <a:pPr lvl="1"/>
            <a:endParaRPr lang="en-US" dirty="0" smtClean="0"/>
          </a:p>
          <a:p>
            <a:pPr lvl="1">
              <a:buFont typeface="Arial" charset="0"/>
              <a:buNone/>
            </a:pPr>
            <a:endParaRPr lang="en-US" dirty="0" smtClean="0"/>
          </a:p>
        </p:txBody>
      </p:sp>
      <p:sp>
        <p:nvSpPr>
          <p:cNvPr id="2" name="Slide Number Placeholder 1"/>
          <p:cNvSpPr>
            <a:spLocks noGrp="1"/>
          </p:cNvSpPr>
          <p:nvPr>
            <p:ph type="sldNum" sz="quarter" idx="4"/>
          </p:nvPr>
        </p:nvSpPr>
        <p:spPr/>
        <p:txBody>
          <a:bodyPr/>
          <a:lstStyle/>
          <a:p>
            <a:fld id="{4F0FB6BC-84A6-4609-A72D-14054CEE50D6}" type="slidenum">
              <a:rPr lang="en-US" smtClean="0"/>
              <a:pPr/>
              <a:t>20</a:t>
            </a:fld>
            <a:endParaRPr lang="en-US" dirty="0"/>
          </a:p>
        </p:txBody>
      </p:sp>
    </p:spTree>
    <p:extLst>
      <p:ext uri="{BB962C8B-B14F-4D97-AF65-F5344CB8AC3E}">
        <p14:creationId xmlns:p14="http://schemas.microsoft.com/office/powerpoint/2010/main" val="242271822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 Plots in Python</a:t>
            </a:r>
            <a:endParaRPr lang="en-US" dirty="0"/>
          </a:p>
        </p:txBody>
      </p:sp>
      <p:sp>
        <p:nvSpPr>
          <p:cNvPr id="3" name="Content Placeholder 2"/>
          <p:cNvSpPr>
            <a:spLocks noGrp="1"/>
          </p:cNvSpPr>
          <p:nvPr>
            <p:ph idx="1"/>
          </p:nvPr>
        </p:nvSpPr>
        <p:spPr>
          <a:xfrm>
            <a:off x="900112" y="2070100"/>
            <a:ext cx="11866983" cy="6007100"/>
          </a:xfrm>
        </p:spPr>
        <p:txBody>
          <a:bodyPr/>
          <a:lstStyle/>
          <a:p>
            <a:pPr marL="0" lvl="0" indent="0">
              <a:buNone/>
            </a:pPr>
            <a:r>
              <a:rPr lang="en-US" sz="2400" dirty="0" err="1">
                <a:latin typeface="Courier New" pitchFamily="49" charset="0"/>
                <a:cs typeface="Courier New" pitchFamily="49" charset="0"/>
              </a:rPr>
              <a:t>plt.boxplot</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meas</a:t>
            </a:r>
            <a:r>
              <a:rPr lang="en-US" sz="2400" dirty="0">
                <a:latin typeface="Courier New" pitchFamily="49" charset="0"/>
                <a:cs typeface="Courier New" pitchFamily="49" charset="0"/>
              </a:rPr>
              <a:t>)</a:t>
            </a:r>
          </a:p>
          <a:p>
            <a:pPr marL="0" lvl="0" indent="0">
              <a:buNone/>
            </a:pPr>
            <a:r>
              <a:rPr lang="en-US" sz="2400" dirty="0" err="1">
                <a:latin typeface="Courier New" pitchFamily="49" charset="0"/>
                <a:cs typeface="Courier New" pitchFamily="49" charset="0"/>
              </a:rPr>
              <a:t>plt.ylabel</a:t>
            </a:r>
            <a:r>
              <a:rPr lang="en-US" sz="2400" dirty="0">
                <a:latin typeface="Courier New" pitchFamily="49" charset="0"/>
                <a:cs typeface="Courier New" pitchFamily="49" charset="0"/>
              </a:rPr>
              <a:t>(</a:t>
            </a:r>
            <a:r>
              <a:rPr lang="en-US" sz="2400" dirty="0">
                <a:solidFill>
                  <a:srgbClr val="003399"/>
                </a:solidFill>
                <a:latin typeface="Courier New" pitchFamily="49" charset="0"/>
                <a:cs typeface="Courier New" pitchFamily="49" charset="0"/>
              </a:rPr>
              <a:t>'Values (centimeters)</a:t>
            </a:r>
            <a:r>
              <a:rPr lang="en-US" sz="2400" dirty="0">
                <a:latin typeface="Courier New" pitchFamily="49" charset="0"/>
                <a:cs typeface="Courier New" pitchFamily="49" charset="0"/>
              </a:rPr>
              <a:t>')</a:t>
            </a:r>
          </a:p>
          <a:p>
            <a:pPr marL="0" lvl="0" indent="0">
              <a:buNone/>
            </a:pPr>
            <a:r>
              <a:rPr lang="en-US" sz="2400" dirty="0" err="1">
                <a:latin typeface="Courier New" pitchFamily="49" charset="0"/>
                <a:cs typeface="Courier New" pitchFamily="49" charset="0"/>
              </a:rPr>
              <a:t>plt.xticks</a:t>
            </a:r>
            <a:r>
              <a:rPr lang="en-US" sz="2400" dirty="0">
                <a:latin typeface="Courier New" pitchFamily="49" charset="0"/>
                <a:cs typeface="Courier New" pitchFamily="49" charset="0"/>
              </a:rPr>
              <a:t>([1, 2, 3, 4</a:t>
            </a:r>
            <a:r>
              <a:rPr lang="en-US" sz="2400" dirty="0" smtClean="0">
                <a:latin typeface="Courier New" pitchFamily="49" charset="0"/>
                <a:cs typeface="Courier New" pitchFamily="49" charset="0"/>
              </a:rPr>
              <a:t>],</a:t>
            </a:r>
          </a:p>
          <a:p>
            <a:pPr marL="0" lvl="0" indent="0">
              <a:buNone/>
            </a:pPr>
            <a:r>
              <a:rPr lang="en-US" sz="2400" dirty="0" smtClean="0">
                <a:latin typeface="Courier New" pitchFamily="49" charset="0"/>
                <a:cs typeface="Courier New" pitchFamily="49" charset="0"/>
              </a:rPr>
              <a:t>           [</a:t>
            </a:r>
            <a:r>
              <a:rPr lang="en-US" sz="2400" dirty="0">
                <a:latin typeface="Courier New" pitchFamily="49" charset="0"/>
                <a:cs typeface="Courier New" pitchFamily="49" charset="0"/>
              </a:rPr>
              <a:t>'</a:t>
            </a:r>
            <a:r>
              <a:rPr lang="en-US" sz="2400" dirty="0">
                <a:solidFill>
                  <a:srgbClr val="003399"/>
                </a:solidFill>
                <a:latin typeface="Courier New" pitchFamily="49" charset="0"/>
                <a:cs typeface="Courier New" pitchFamily="49" charset="0"/>
              </a:rPr>
              <a:t>sepal </a:t>
            </a:r>
            <a:r>
              <a:rPr lang="en-US" sz="2400" dirty="0" err="1">
                <a:solidFill>
                  <a:srgbClr val="003399"/>
                </a:solidFill>
                <a:latin typeface="Courier New" pitchFamily="49" charset="0"/>
                <a:cs typeface="Courier New" pitchFamily="49" charset="0"/>
              </a:rPr>
              <a:t>length</a:t>
            </a:r>
            <a:r>
              <a:rPr lang="en-US" sz="2400" dirty="0" err="1">
                <a:latin typeface="Courier New" pitchFamily="49" charset="0"/>
                <a:cs typeface="Courier New" pitchFamily="49" charset="0"/>
              </a:rPr>
              <a:t>','</a:t>
            </a:r>
            <a:r>
              <a:rPr lang="en-US" sz="2400" dirty="0" err="1">
                <a:solidFill>
                  <a:srgbClr val="003399"/>
                </a:solidFill>
                <a:latin typeface="Courier New" pitchFamily="49" charset="0"/>
                <a:cs typeface="Courier New" pitchFamily="49" charset="0"/>
              </a:rPr>
              <a:t>sepal</a:t>
            </a:r>
            <a:r>
              <a:rPr lang="en-US" sz="2400" dirty="0">
                <a:solidFill>
                  <a:srgbClr val="003399"/>
                </a:solidFill>
                <a:latin typeface="Courier New" pitchFamily="49" charset="0"/>
                <a:cs typeface="Courier New" pitchFamily="49" charset="0"/>
              </a:rPr>
              <a:t> width</a:t>
            </a:r>
            <a:r>
              <a:rPr lang="en-US" sz="2400" dirty="0" smtClean="0">
                <a:latin typeface="Courier New" pitchFamily="49" charset="0"/>
                <a:cs typeface="Courier New" pitchFamily="49" charset="0"/>
              </a:rPr>
              <a:t>',</a:t>
            </a:r>
          </a:p>
          <a:p>
            <a:pPr marL="0" lvl="0" indent="0">
              <a:buNone/>
            </a:pPr>
            <a:r>
              <a:rPr lang="en-US" sz="2400" dirty="0">
                <a:latin typeface="Courier New" pitchFamily="49" charset="0"/>
                <a:cs typeface="Courier New" pitchFamily="49" charset="0"/>
              </a:rPr>
              <a:t> </a:t>
            </a:r>
            <a:r>
              <a:rPr lang="en-US" sz="2400" dirty="0" smtClean="0">
                <a:latin typeface="Courier New" pitchFamily="49" charset="0"/>
                <a:cs typeface="Courier New" pitchFamily="49" charset="0"/>
              </a:rPr>
              <a:t>          '</a:t>
            </a:r>
            <a:r>
              <a:rPr lang="en-US" sz="2400" dirty="0" smtClean="0">
                <a:solidFill>
                  <a:srgbClr val="003399"/>
                </a:solidFill>
                <a:latin typeface="Courier New" pitchFamily="49" charset="0"/>
                <a:cs typeface="Courier New" pitchFamily="49" charset="0"/>
              </a:rPr>
              <a:t>petal </a:t>
            </a:r>
            <a:r>
              <a:rPr lang="en-US" sz="2400" dirty="0" err="1">
                <a:solidFill>
                  <a:srgbClr val="003399"/>
                </a:solidFill>
                <a:latin typeface="Courier New" pitchFamily="49" charset="0"/>
                <a:cs typeface="Courier New" pitchFamily="49" charset="0"/>
              </a:rPr>
              <a:t>length</a:t>
            </a:r>
            <a:r>
              <a:rPr lang="en-US" sz="2400" dirty="0" err="1">
                <a:latin typeface="Courier New" pitchFamily="49" charset="0"/>
                <a:cs typeface="Courier New" pitchFamily="49" charset="0"/>
              </a:rPr>
              <a:t>','</a:t>
            </a:r>
            <a:r>
              <a:rPr lang="en-US" sz="2400" dirty="0" err="1">
                <a:solidFill>
                  <a:srgbClr val="003399"/>
                </a:solidFill>
                <a:latin typeface="Courier New" pitchFamily="49" charset="0"/>
                <a:cs typeface="Courier New" pitchFamily="49" charset="0"/>
              </a:rPr>
              <a:t>petal</a:t>
            </a:r>
            <a:r>
              <a:rPr lang="en-US" sz="2400" dirty="0">
                <a:solidFill>
                  <a:srgbClr val="003399"/>
                </a:solidFill>
                <a:latin typeface="Courier New" pitchFamily="49" charset="0"/>
                <a:cs typeface="Courier New" pitchFamily="49" charset="0"/>
              </a:rPr>
              <a:t> width</a:t>
            </a:r>
            <a:r>
              <a:rPr lang="en-US" sz="2400" dirty="0">
                <a:latin typeface="Courier New" pitchFamily="49" charset="0"/>
                <a:cs typeface="Courier New" pitchFamily="49" charset="0"/>
              </a:rPr>
              <a:t>'])</a:t>
            </a:r>
            <a:endParaRPr lang="en-US" dirty="0"/>
          </a:p>
        </p:txBody>
      </p:sp>
      <p:sp>
        <p:nvSpPr>
          <p:cNvPr id="4" name="Slide Number Placeholder 3"/>
          <p:cNvSpPr>
            <a:spLocks noGrp="1"/>
          </p:cNvSpPr>
          <p:nvPr>
            <p:ph type="sldNum" sz="quarter" idx="4"/>
          </p:nvPr>
        </p:nvSpPr>
        <p:spPr/>
        <p:txBody>
          <a:bodyPr/>
          <a:lstStyle/>
          <a:p>
            <a:fld id="{4F0FB6BC-84A6-4609-A72D-14054CEE50D6}" type="slidenum">
              <a:rPr lang="en-US" smtClean="0"/>
              <a:pPr/>
              <a:t>21</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5936" y="4217003"/>
            <a:ext cx="6192688" cy="4248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862975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smtClean="0"/>
              <a:t>Boxplot of Lottery </a:t>
            </a:r>
            <a:r>
              <a:rPr lang="en-US" dirty="0"/>
              <a:t>P</a:t>
            </a:r>
            <a:r>
              <a:rPr lang="en-US" dirty="0" smtClean="0"/>
              <a:t>ay-off</a:t>
            </a:r>
          </a:p>
        </p:txBody>
      </p:sp>
      <p:pic>
        <p:nvPicPr>
          <p:cNvPr id="21507"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2714" t="12563" r="12043" b="6322"/>
          <a:stretch/>
        </p:blipFill>
        <p:spPr bwMode="auto">
          <a:xfrm>
            <a:off x="2613968" y="2212504"/>
            <a:ext cx="8361095" cy="6192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1508" name="Text Box 6"/>
          <p:cNvSpPr txBox="1">
            <a:spLocks noChangeArrowheads="1"/>
          </p:cNvSpPr>
          <p:nvPr/>
        </p:nvSpPr>
        <p:spPr bwMode="auto">
          <a:xfrm>
            <a:off x="1625600" y="7802880"/>
            <a:ext cx="2600960" cy="3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8692" tIns="63217" rIns="128692" bIns="63217">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6pPr>
            <a:lvl7pPr marL="29718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7pPr>
            <a:lvl8pPr marL="34290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8pPr>
            <a:lvl9pPr marL="38862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9pPr>
          </a:lstStyle>
          <a:p>
            <a:pPr>
              <a:spcBef>
                <a:spcPct val="50000"/>
              </a:spcBef>
            </a:pPr>
            <a:endParaRPr lang="nl-NL"/>
          </a:p>
        </p:txBody>
      </p:sp>
      <p:sp>
        <p:nvSpPr>
          <p:cNvPr id="2" name="Slide Number Placeholder 1"/>
          <p:cNvSpPr>
            <a:spLocks noGrp="1"/>
          </p:cNvSpPr>
          <p:nvPr>
            <p:ph type="sldNum" sz="quarter" idx="4"/>
          </p:nvPr>
        </p:nvSpPr>
        <p:spPr/>
        <p:txBody>
          <a:bodyPr/>
          <a:lstStyle/>
          <a:p>
            <a:fld id="{4F0FB6BC-84A6-4609-A72D-14054CEE50D6}" type="slidenum">
              <a:rPr lang="en-US" smtClean="0"/>
              <a:pPr/>
              <a:t>22</a:t>
            </a:fld>
            <a:endParaRPr lang="en-US" dirty="0"/>
          </a:p>
        </p:txBody>
      </p:sp>
    </p:spTree>
    <p:extLst>
      <p:ext uri="{BB962C8B-B14F-4D97-AF65-F5344CB8AC3E}">
        <p14:creationId xmlns:p14="http://schemas.microsoft.com/office/powerpoint/2010/main" val="375005300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Visualization Techniques: Scatter Plots</a:t>
            </a:r>
          </a:p>
        </p:txBody>
      </p:sp>
      <p:sp>
        <p:nvSpPr>
          <p:cNvPr id="22531" name="Rectangle 3"/>
          <p:cNvSpPr>
            <a:spLocks noGrp="1" noChangeArrowheads="1"/>
          </p:cNvSpPr>
          <p:nvPr>
            <p:ph idx="1"/>
          </p:nvPr>
        </p:nvSpPr>
        <p:spPr/>
        <p:txBody>
          <a:bodyPr/>
          <a:lstStyle/>
          <a:p>
            <a:pPr>
              <a:lnSpc>
                <a:spcPct val="90000"/>
              </a:lnSpc>
            </a:pPr>
            <a:r>
              <a:rPr lang="en-US" dirty="0" smtClean="0"/>
              <a:t>Attributes values determine the position</a:t>
            </a:r>
          </a:p>
          <a:p>
            <a:pPr>
              <a:lnSpc>
                <a:spcPct val="90000"/>
              </a:lnSpc>
            </a:pPr>
            <a:endParaRPr lang="en-US" dirty="0" smtClean="0"/>
          </a:p>
          <a:p>
            <a:pPr>
              <a:lnSpc>
                <a:spcPct val="90000"/>
              </a:lnSpc>
            </a:pPr>
            <a:r>
              <a:rPr lang="en-US" dirty="0" smtClean="0"/>
              <a:t>Two-dimensional scatter plots most common, but can have three-dimensional scatter plots</a:t>
            </a:r>
          </a:p>
          <a:p>
            <a:pPr>
              <a:lnSpc>
                <a:spcPct val="90000"/>
              </a:lnSpc>
            </a:pPr>
            <a:endParaRPr lang="en-US" dirty="0" smtClean="0"/>
          </a:p>
          <a:p>
            <a:pPr>
              <a:lnSpc>
                <a:spcPct val="90000"/>
              </a:lnSpc>
            </a:pPr>
            <a:r>
              <a:rPr lang="en-US" dirty="0" smtClean="0"/>
              <a:t>Often additional attributes can be displayed by using the size, shape, and color of the markers that represent the objects</a:t>
            </a:r>
          </a:p>
          <a:p>
            <a:pPr>
              <a:lnSpc>
                <a:spcPct val="90000"/>
              </a:lnSpc>
            </a:pPr>
            <a:endParaRPr lang="en-US" dirty="0" smtClean="0"/>
          </a:p>
          <a:p>
            <a:pPr>
              <a:lnSpc>
                <a:spcPct val="90000"/>
              </a:lnSpc>
            </a:pPr>
            <a:r>
              <a:rPr lang="en-US" dirty="0" smtClean="0"/>
              <a:t>Arrays of scatter plots can compactly summarize the relationships of several pairs of attributes</a:t>
            </a:r>
          </a:p>
          <a:p>
            <a:pPr lvl="1">
              <a:lnSpc>
                <a:spcPct val="90000"/>
              </a:lnSpc>
              <a:buFont typeface="Arial" charset="0"/>
              <a:buNone/>
            </a:pPr>
            <a:endParaRPr lang="en-US" dirty="0" smtClean="0"/>
          </a:p>
        </p:txBody>
      </p:sp>
      <p:sp>
        <p:nvSpPr>
          <p:cNvPr id="2" name="Slide Number Placeholder 1"/>
          <p:cNvSpPr>
            <a:spLocks noGrp="1"/>
          </p:cNvSpPr>
          <p:nvPr>
            <p:ph type="sldNum" sz="quarter" idx="4"/>
          </p:nvPr>
        </p:nvSpPr>
        <p:spPr/>
        <p:txBody>
          <a:bodyPr/>
          <a:lstStyle/>
          <a:p>
            <a:fld id="{4F0FB6BC-84A6-4609-A72D-14054CEE50D6}" type="slidenum">
              <a:rPr lang="en-US" smtClean="0"/>
              <a:pPr/>
              <a:t>23</a:t>
            </a:fld>
            <a:endParaRPr lang="en-US" dirty="0"/>
          </a:p>
        </p:txBody>
      </p:sp>
    </p:spTree>
    <p:extLst>
      <p:ext uri="{BB962C8B-B14F-4D97-AF65-F5344CB8AC3E}">
        <p14:creationId xmlns:p14="http://schemas.microsoft.com/office/powerpoint/2010/main" val="289108641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p:cNvPicPr>
            <a:picLocks noChangeAspect="1" noChangeArrowheads="1"/>
          </p:cNvPicPr>
          <p:nvPr/>
        </p:nvPicPr>
        <p:blipFill>
          <a:blip r:embed="rId3">
            <a:extLst>
              <a:ext uri="{28A0092B-C50C-407E-A947-70E740481C1C}">
                <a14:useLocalDpi xmlns:a14="http://schemas.microsoft.com/office/drawing/2010/main" val="0"/>
              </a:ext>
            </a:extLst>
          </a:blip>
          <a:srcRect t="4138" b="2779"/>
          <a:stretch>
            <a:fillRect/>
          </a:stretch>
        </p:blipFill>
        <p:spPr bwMode="auto">
          <a:xfrm>
            <a:off x="2757984" y="3173411"/>
            <a:ext cx="7962290" cy="5087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3555" name="Rectangle 2"/>
          <p:cNvSpPr>
            <a:spLocks noGrp="1" noChangeArrowheads="1"/>
          </p:cNvSpPr>
          <p:nvPr>
            <p:ph type="title"/>
          </p:nvPr>
        </p:nvSpPr>
        <p:spPr/>
        <p:txBody>
          <a:bodyPr/>
          <a:lstStyle/>
          <a:p>
            <a:r>
              <a:rPr lang="en-US" smtClean="0"/>
              <a:t>Scatter Plot Array of Iris Attributes</a:t>
            </a:r>
          </a:p>
        </p:txBody>
      </p:sp>
      <p:sp>
        <p:nvSpPr>
          <p:cNvPr id="4" name="Content Placeholder 2"/>
          <p:cNvSpPr>
            <a:spLocks noGrp="1"/>
          </p:cNvSpPr>
          <p:nvPr>
            <p:ph idx="1"/>
          </p:nvPr>
        </p:nvSpPr>
        <p:spPr>
          <a:xfrm>
            <a:off x="900113" y="2070100"/>
            <a:ext cx="11049000" cy="1006500"/>
          </a:xfrm>
        </p:spPr>
        <p:txBody>
          <a:bodyPr/>
          <a:lstStyle/>
          <a:p>
            <a:r>
              <a:rPr lang="en-US" dirty="0" err="1" smtClean="0">
                <a:solidFill>
                  <a:schemeClr val="bg1"/>
                </a:solidFill>
                <a:latin typeface="Courier New" pitchFamily="49" charset="0"/>
                <a:cs typeface="Courier New" pitchFamily="49" charset="0"/>
              </a:rPr>
              <a:t>gplotmatrix</a:t>
            </a:r>
            <a:r>
              <a:rPr lang="en-US" dirty="0" smtClean="0">
                <a:solidFill>
                  <a:schemeClr val="bg1"/>
                </a:solidFill>
                <a:latin typeface="Courier New" pitchFamily="49" charset="0"/>
                <a:cs typeface="Courier New" pitchFamily="49" charset="0"/>
              </a:rPr>
              <a:t>(</a:t>
            </a:r>
            <a:r>
              <a:rPr lang="en-US" dirty="0" err="1" smtClean="0">
                <a:solidFill>
                  <a:schemeClr val="bg1"/>
                </a:solidFill>
                <a:latin typeface="Courier New" pitchFamily="49" charset="0"/>
                <a:cs typeface="Courier New" pitchFamily="49" charset="0"/>
              </a:rPr>
              <a:t>meas</a:t>
            </a:r>
            <a:r>
              <a:rPr lang="en-US" dirty="0" smtClean="0">
                <a:solidFill>
                  <a:schemeClr val="bg1"/>
                </a:solidFill>
                <a:latin typeface="Courier New" pitchFamily="49" charset="0"/>
                <a:cs typeface="Courier New" pitchFamily="49" charset="0"/>
              </a:rPr>
              <a:t>,[],species,...</a:t>
            </a:r>
            <a:br>
              <a:rPr lang="en-US" dirty="0" smtClean="0">
                <a:solidFill>
                  <a:schemeClr val="bg1"/>
                </a:solidFill>
                <a:latin typeface="Courier New" pitchFamily="49" charset="0"/>
                <a:cs typeface="Courier New" pitchFamily="49" charset="0"/>
              </a:rPr>
            </a:br>
            <a:r>
              <a:rPr lang="en-US" dirty="0" smtClean="0">
                <a:solidFill>
                  <a:schemeClr val="bg1"/>
                </a:solidFill>
                <a:latin typeface="Courier New" pitchFamily="49" charset="0"/>
                <a:cs typeface="Courier New" pitchFamily="49" charset="0"/>
              </a:rPr>
              <a:t>   [],'x*o',[],</a:t>
            </a:r>
            <a:r>
              <a:rPr lang="en-US" dirty="0">
                <a:solidFill>
                  <a:schemeClr val="bg1"/>
                </a:solidFill>
                <a:latin typeface="Courier New" pitchFamily="49" charset="0"/>
                <a:cs typeface="Courier New" pitchFamily="49" charset="0"/>
              </a:rPr>
              <a:t>'</a:t>
            </a:r>
            <a:r>
              <a:rPr lang="en-US" dirty="0">
                <a:solidFill>
                  <a:srgbClr val="7030A0"/>
                </a:solidFill>
                <a:latin typeface="Courier New" pitchFamily="49" charset="0"/>
                <a:cs typeface="Courier New" pitchFamily="49" charset="0"/>
              </a:rPr>
              <a:t>on</a:t>
            </a:r>
            <a:r>
              <a:rPr lang="en-US" dirty="0">
                <a:solidFill>
                  <a:schemeClr val="bg1"/>
                </a:solidFill>
                <a:latin typeface="Courier New" pitchFamily="49" charset="0"/>
                <a:cs typeface="Courier New" pitchFamily="49" charset="0"/>
              </a:rPr>
              <a:t>','</a:t>
            </a:r>
            <a:r>
              <a:rPr lang="en-US" dirty="0">
                <a:solidFill>
                  <a:srgbClr val="7030A0"/>
                </a:solidFill>
                <a:latin typeface="Courier New" pitchFamily="49" charset="0"/>
                <a:cs typeface="Courier New" pitchFamily="49" charset="0"/>
              </a:rPr>
              <a:t>none</a:t>
            </a:r>
            <a:r>
              <a:rPr lang="en-US" dirty="0">
                <a:solidFill>
                  <a:schemeClr val="bg1"/>
                </a:solidFill>
                <a:latin typeface="Courier New" pitchFamily="49" charset="0"/>
                <a:cs typeface="Courier New" pitchFamily="49" charset="0"/>
              </a:rPr>
              <a:t>',</a:t>
            </a:r>
            <a:r>
              <a:rPr lang="en-US" dirty="0" err="1">
                <a:solidFill>
                  <a:schemeClr val="bg1"/>
                </a:solidFill>
                <a:latin typeface="Courier New" pitchFamily="49" charset="0"/>
                <a:cs typeface="Courier New" pitchFamily="49" charset="0"/>
              </a:rPr>
              <a:t>varnames</a:t>
            </a:r>
            <a:r>
              <a:rPr lang="en-US" dirty="0">
                <a:solidFill>
                  <a:schemeClr val="bg1"/>
                </a:solidFill>
                <a:latin typeface="Courier New" pitchFamily="49" charset="0"/>
                <a:cs typeface="Courier New" pitchFamily="49" charset="0"/>
              </a:rPr>
              <a:t>)</a:t>
            </a:r>
          </a:p>
        </p:txBody>
      </p:sp>
      <p:sp>
        <p:nvSpPr>
          <p:cNvPr id="2" name="Slide Number Placeholder 1"/>
          <p:cNvSpPr>
            <a:spLocks noGrp="1"/>
          </p:cNvSpPr>
          <p:nvPr>
            <p:ph type="sldNum" sz="quarter" idx="4"/>
          </p:nvPr>
        </p:nvSpPr>
        <p:spPr/>
        <p:txBody>
          <a:bodyPr/>
          <a:lstStyle/>
          <a:p>
            <a:fld id="{4F0FB6BC-84A6-4609-A72D-14054CEE50D6}" type="slidenum">
              <a:rPr lang="en-US" smtClean="0"/>
              <a:pPr/>
              <a:t>24</a:t>
            </a:fld>
            <a:endParaRPr lang="en-US" dirty="0"/>
          </a:p>
        </p:txBody>
      </p:sp>
    </p:spTree>
    <p:extLst>
      <p:ext uri="{BB962C8B-B14F-4D97-AF65-F5344CB8AC3E}">
        <p14:creationId xmlns:p14="http://schemas.microsoft.com/office/powerpoint/2010/main" val="299495990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use pandas or </a:t>
            </a:r>
            <a:r>
              <a:rPr lang="en-US" dirty="0" err="1" smtClean="0"/>
              <a:t>seaborn</a:t>
            </a:r>
            <a:endParaRPr lang="en-US" dirty="0"/>
          </a:p>
        </p:txBody>
      </p:sp>
      <p:sp>
        <p:nvSpPr>
          <p:cNvPr id="4" name="Slide Number Placeholder 3"/>
          <p:cNvSpPr>
            <a:spLocks noGrp="1"/>
          </p:cNvSpPr>
          <p:nvPr>
            <p:ph type="sldNum" sz="quarter" idx="4"/>
          </p:nvPr>
        </p:nvSpPr>
        <p:spPr/>
        <p:txBody>
          <a:bodyPr/>
          <a:lstStyle/>
          <a:p>
            <a:fld id="{4F0FB6BC-84A6-4609-A72D-14054CEE50D6}" type="slidenum">
              <a:rPr lang="en-US" smtClean="0"/>
              <a:pPr/>
              <a:t>25</a:t>
            </a:fld>
            <a:endParaRPr lang="en-US" dirty="0"/>
          </a:p>
        </p:txBody>
      </p:sp>
      <p:pic>
        <p:nvPicPr>
          <p:cNvPr id="2050" name="Picture 2" descr="../_images/scatterplot_matri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024" y="1985717"/>
            <a:ext cx="6763807" cy="602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97642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Visualization Techniques: Contour Plots</a:t>
            </a:r>
          </a:p>
        </p:txBody>
      </p:sp>
      <p:sp>
        <p:nvSpPr>
          <p:cNvPr id="24579" name="Rectangle 3"/>
          <p:cNvSpPr>
            <a:spLocks noGrp="1" noChangeArrowheads="1"/>
          </p:cNvSpPr>
          <p:nvPr>
            <p:ph idx="1"/>
          </p:nvPr>
        </p:nvSpPr>
        <p:spPr/>
        <p:txBody>
          <a:bodyPr/>
          <a:lstStyle/>
          <a:p>
            <a:pPr>
              <a:lnSpc>
                <a:spcPct val="90000"/>
              </a:lnSpc>
            </a:pPr>
            <a:r>
              <a:rPr lang="en-US" dirty="0" smtClean="0"/>
              <a:t>Useful when a continuous attribute is measured on a spatial grid</a:t>
            </a:r>
          </a:p>
          <a:p>
            <a:pPr>
              <a:lnSpc>
                <a:spcPct val="90000"/>
              </a:lnSpc>
            </a:pPr>
            <a:endParaRPr lang="en-US" dirty="0" smtClean="0"/>
          </a:p>
          <a:p>
            <a:pPr>
              <a:lnSpc>
                <a:spcPct val="90000"/>
              </a:lnSpc>
            </a:pPr>
            <a:r>
              <a:rPr lang="en-US" dirty="0" smtClean="0"/>
              <a:t>They partition the plane into regions of similar values</a:t>
            </a:r>
          </a:p>
          <a:p>
            <a:pPr>
              <a:lnSpc>
                <a:spcPct val="90000"/>
              </a:lnSpc>
            </a:pPr>
            <a:endParaRPr lang="en-US" dirty="0" smtClean="0"/>
          </a:p>
          <a:p>
            <a:pPr>
              <a:lnSpc>
                <a:spcPct val="90000"/>
              </a:lnSpc>
            </a:pPr>
            <a:r>
              <a:rPr lang="en-US" dirty="0" smtClean="0"/>
              <a:t>The contour lines that form the boundaries of these regions connect points with equal values	</a:t>
            </a:r>
          </a:p>
          <a:p>
            <a:pPr>
              <a:lnSpc>
                <a:spcPct val="90000"/>
              </a:lnSpc>
            </a:pPr>
            <a:endParaRPr lang="en-US" dirty="0" smtClean="0"/>
          </a:p>
          <a:p>
            <a:pPr>
              <a:lnSpc>
                <a:spcPct val="90000"/>
              </a:lnSpc>
            </a:pPr>
            <a:r>
              <a:rPr lang="en-US" dirty="0" smtClean="0"/>
              <a:t>The most common example is contour maps of elevation</a:t>
            </a:r>
          </a:p>
          <a:p>
            <a:pPr>
              <a:lnSpc>
                <a:spcPct val="90000"/>
              </a:lnSpc>
            </a:pPr>
            <a:endParaRPr lang="en-US" dirty="0" smtClean="0"/>
          </a:p>
          <a:p>
            <a:pPr>
              <a:lnSpc>
                <a:spcPct val="90000"/>
              </a:lnSpc>
            </a:pPr>
            <a:r>
              <a:rPr lang="en-US" dirty="0" smtClean="0"/>
              <a:t>Can also display temperature, rainfall, air pressure, etc.</a:t>
            </a:r>
          </a:p>
        </p:txBody>
      </p:sp>
      <p:sp>
        <p:nvSpPr>
          <p:cNvPr id="2" name="Slide Number Placeholder 1"/>
          <p:cNvSpPr>
            <a:spLocks noGrp="1"/>
          </p:cNvSpPr>
          <p:nvPr>
            <p:ph type="sldNum" sz="quarter" idx="4"/>
          </p:nvPr>
        </p:nvSpPr>
        <p:spPr/>
        <p:txBody>
          <a:bodyPr/>
          <a:lstStyle/>
          <a:p>
            <a:fld id="{4F0FB6BC-84A6-4609-A72D-14054CEE50D6}" type="slidenum">
              <a:rPr lang="en-US" smtClean="0"/>
              <a:pPr/>
              <a:t>26</a:t>
            </a:fld>
            <a:endParaRPr lang="en-US" dirty="0"/>
          </a:p>
        </p:txBody>
      </p:sp>
    </p:spTree>
    <p:extLst>
      <p:ext uri="{BB962C8B-B14F-4D97-AF65-F5344CB8AC3E}">
        <p14:creationId xmlns:p14="http://schemas.microsoft.com/office/powerpoint/2010/main" val="423610051"/>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Contour Plot Example: SST Dec, 1998</a:t>
            </a:r>
          </a:p>
        </p:txBody>
      </p:sp>
      <p:grpSp>
        <p:nvGrpSpPr>
          <p:cNvPr id="25603" name="Group 7"/>
          <p:cNvGrpSpPr>
            <a:grpSpLocks/>
          </p:cNvGrpSpPr>
          <p:nvPr/>
        </p:nvGrpSpPr>
        <p:grpSpPr bwMode="auto">
          <a:xfrm>
            <a:off x="1677864" y="2284512"/>
            <a:ext cx="9457648" cy="5688632"/>
            <a:chOff x="336" y="720"/>
            <a:chExt cx="4915" cy="3033"/>
          </a:xfrm>
        </p:grpSpPr>
        <p:pic>
          <p:nvPicPr>
            <p:cNvPr id="25604" name="Picture 5"/>
            <p:cNvPicPr>
              <a:picLocks noChangeAspect="1" noChangeArrowheads="1"/>
            </p:cNvPicPr>
            <p:nvPr/>
          </p:nvPicPr>
          <p:blipFill>
            <a:blip r:embed="rId3">
              <a:extLst>
                <a:ext uri="{28A0092B-C50C-407E-A947-70E740481C1C}">
                  <a14:useLocalDpi xmlns:a14="http://schemas.microsoft.com/office/drawing/2010/main" val="0"/>
                </a:ext>
              </a:extLst>
            </a:blip>
            <a:srcRect t="4268" b="7529"/>
            <a:stretch>
              <a:fillRect/>
            </a:stretch>
          </p:blipFill>
          <p:spPr bwMode="auto">
            <a:xfrm>
              <a:off x="336" y="720"/>
              <a:ext cx="4915"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05" name="Text Box 6"/>
            <p:cNvSpPr txBox="1">
              <a:spLocks noChangeArrowheads="1"/>
            </p:cNvSpPr>
            <p:nvPr/>
          </p:nvSpPr>
          <p:spPr bwMode="auto">
            <a:xfrm>
              <a:off x="4359" y="3618"/>
              <a:ext cx="34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6pPr>
              <a:lvl7pPr marL="29718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7pPr>
              <a:lvl8pPr marL="34290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8pPr>
              <a:lvl9pPr marL="38862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9pPr>
            </a:lstStyle>
            <a:p>
              <a:r>
                <a:rPr lang="en-US"/>
                <a:t>Celsius</a:t>
              </a:r>
            </a:p>
          </p:txBody>
        </p:sp>
      </p:grpSp>
      <p:sp>
        <p:nvSpPr>
          <p:cNvPr id="2" name="Slide Number Placeholder 1"/>
          <p:cNvSpPr>
            <a:spLocks noGrp="1"/>
          </p:cNvSpPr>
          <p:nvPr>
            <p:ph type="sldNum" sz="quarter" idx="4"/>
          </p:nvPr>
        </p:nvSpPr>
        <p:spPr/>
        <p:txBody>
          <a:bodyPr/>
          <a:lstStyle/>
          <a:p>
            <a:fld id="{4F0FB6BC-84A6-4609-A72D-14054CEE50D6}" type="slidenum">
              <a:rPr lang="en-US" smtClean="0"/>
              <a:pPr/>
              <a:t>27</a:t>
            </a:fld>
            <a:endParaRPr lang="en-US" dirty="0"/>
          </a:p>
        </p:txBody>
      </p:sp>
    </p:spTree>
    <p:extLst>
      <p:ext uri="{BB962C8B-B14F-4D97-AF65-F5344CB8AC3E}">
        <p14:creationId xmlns:p14="http://schemas.microsoft.com/office/powerpoint/2010/main" val="2835212325"/>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mtClean="0"/>
              <a:t>Visualization Techniques: Matrix Plots</a:t>
            </a:r>
          </a:p>
        </p:txBody>
      </p:sp>
      <p:sp>
        <p:nvSpPr>
          <p:cNvPr id="26627" name="Rectangle 3"/>
          <p:cNvSpPr>
            <a:spLocks noGrp="1" noChangeArrowheads="1"/>
          </p:cNvSpPr>
          <p:nvPr>
            <p:ph idx="1"/>
          </p:nvPr>
        </p:nvSpPr>
        <p:spPr/>
        <p:txBody>
          <a:bodyPr/>
          <a:lstStyle/>
          <a:p>
            <a:endParaRPr lang="en-US" dirty="0" smtClean="0"/>
          </a:p>
          <a:p>
            <a:r>
              <a:rPr lang="en-US" dirty="0" smtClean="0"/>
              <a:t>Can plot the data matrix</a:t>
            </a:r>
          </a:p>
          <a:p>
            <a:endParaRPr lang="en-US" dirty="0" smtClean="0"/>
          </a:p>
          <a:p>
            <a:r>
              <a:rPr lang="en-US" dirty="0" smtClean="0"/>
              <a:t>This can be useful when objects are sorted according to class</a:t>
            </a:r>
          </a:p>
          <a:p>
            <a:endParaRPr lang="en-US" dirty="0" smtClean="0"/>
          </a:p>
          <a:p>
            <a:r>
              <a:rPr lang="en-US" dirty="0" smtClean="0"/>
              <a:t>Typically, the attributes are normalized to prevent one attribute from dominating the plot	</a:t>
            </a:r>
          </a:p>
          <a:p>
            <a:endParaRPr lang="en-US" dirty="0" smtClean="0"/>
          </a:p>
          <a:p>
            <a:r>
              <a:rPr lang="en-US" dirty="0" smtClean="0"/>
              <a:t>Plots of similarity or distance matrices can also be useful for visualizing the relationships between objects</a:t>
            </a:r>
          </a:p>
        </p:txBody>
      </p:sp>
      <p:sp>
        <p:nvSpPr>
          <p:cNvPr id="2" name="Slide Number Placeholder 1"/>
          <p:cNvSpPr>
            <a:spLocks noGrp="1"/>
          </p:cNvSpPr>
          <p:nvPr>
            <p:ph type="sldNum" sz="quarter" idx="4"/>
          </p:nvPr>
        </p:nvSpPr>
        <p:spPr/>
        <p:txBody>
          <a:bodyPr/>
          <a:lstStyle/>
          <a:p>
            <a:fld id="{4F0FB6BC-84A6-4609-A72D-14054CEE50D6}" type="slidenum">
              <a:rPr lang="en-US" smtClean="0"/>
              <a:pPr/>
              <a:t>28</a:t>
            </a:fld>
            <a:endParaRPr lang="en-US" dirty="0"/>
          </a:p>
        </p:txBody>
      </p:sp>
    </p:spTree>
    <p:extLst>
      <p:ext uri="{BB962C8B-B14F-4D97-AF65-F5344CB8AC3E}">
        <p14:creationId xmlns:p14="http://schemas.microsoft.com/office/powerpoint/2010/main" val="2029888962"/>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smtClean="0"/>
              <a:t>Visualization of the Iris Data Matrix</a:t>
            </a:r>
          </a:p>
        </p:txBody>
      </p:sp>
      <p:grpSp>
        <p:nvGrpSpPr>
          <p:cNvPr id="27651" name="Group 7"/>
          <p:cNvGrpSpPr>
            <a:grpSpLocks/>
          </p:cNvGrpSpPr>
          <p:nvPr/>
        </p:nvGrpSpPr>
        <p:grpSpPr bwMode="auto">
          <a:xfrm>
            <a:off x="1703626" y="2212504"/>
            <a:ext cx="9098331" cy="5626741"/>
            <a:chOff x="432" y="816"/>
            <a:chExt cx="4915" cy="3081"/>
          </a:xfrm>
        </p:grpSpPr>
        <p:pic>
          <p:nvPicPr>
            <p:cNvPr id="27652" name="Picture 5"/>
            <p:cNvPicPr>
              <a:picLocks noChangeAspect="1" noChangeArrowheads="1"/>
            </p:cNvPicPr>
            <p:nvPr/>
          </p:nvPicPr>
          <p:blipFill>
            <a:blip r:embed="rId3">
              <a:extLst>
                <a:ext uri="{28A0092B-C50C-407E-A947-70E740481C1C}">
                  <a14:useLocalDpi xmlns:a14="http://schemas.microsoft.com/office/drawing/2010/main" val="0"/>
                </a:ext>
              </a:extLst>
            </a:blip>
            <a:srcRect t="4475" b="4475"/>
            <a:stretch>
              <a:fillRect/>
            </a:stretch>
          </p:blipFill>
          <p:spPr bwMode="auto">
            <a:xfrm>
              <a:off x="432" y="816"/>
              <a:ext cx="4915" cy="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3" name="Text Box 6"/>
            <p:cNvSpPr txBox="1">
              <a:spLocks noChangeArrowheads="1"/>
            </p:cNvSpPr>
            <p:nvPr/>
          </p:nvSpPr>
          <p:spPr bwMode="auto">
            <a:xfrm>
              <a:off x="4455" y="3666"/>
              <a:ext cx="3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6pPr>
              <a:lvl7pPr marL="29718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7pPr>
              <a:lvl8pPr marL="34290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8pPr>
              <a:lvl9pPr marL="38862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9pPr>
            </a:lstStyle>
            <a:p>
              <a:r>
                <a:rPr lang="en-US"/>
                <a:t>standard</a:t>
              </a:r>
            </a:p>
            <a:p>
              <a:r>
                <a:rPr lang="en-US"/>
                <a:t>deviation</a:t>
              </a:r>
            </a:p>
          </p:txBody>
        </p:sp>
      </p:grpSp>
      <p:sp>
        <p:nvSpPr>
          <p:cNvPr id="2" name="Slide Number Placeholder 1"/>
          <p:cNvSpPr>
            <a:spLocks noGrp="1"/>
          </p:cNvSpPr>
          <p:nvPr>
            <p:ph type="sldNum" sz="quarter" idx="4"/>
          </p:nvPr>
        </p:nvSpPr>
        <p:spPr/>
        <p:txBody>
          <a:bodyPr/>
          <a:lstStyle/>
          <a:p>
            <a:fld id="{4F0FB6BC-84A6-4609-A72D-14054CEE50D6}" type="slidenum">
              <a:rPr lang="en-US" smtClean="0"/>
              <a:pPr/>
              <a:t>29</a:t>
            </a:fld>
            <a:endParaRPr lang="en-US" dirty="0"/>
          </a:p>
        </p:txBody>
      </p:sp>
    </p:spTree>
    <p:extLst>
      <p:ext uri="{BB962C8B-B14F-4D97-AF65-F5344CB8AC3E}">
        <p14:creationId xmlns:p14="http://schemas.microsoft.com/office/powerpoint/2010/main" val="526989139"/>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Iris Sample Data Set  </a:t>
            </a:r>
          </a:p>
        </p:txBody>
      </p:sp>
      <p:sp>
        <p:nvSpPr>
          <p:cNvPr id="7171" name="Rectangle 3"/>
          <p:cNvSpPr>
            <a:spLocks noGrp="1" noChangeArrowheads="1"/>
          </p:cNvSpPr>
          <p:nvPr>
            <p:ph idx="1"/>
          </p:nvPr>
        </p:nvSpPr>
        <p:spPr/>
        <p:txBody>
          <a:bodyPr/>
          <a:lstStyle/>
          <a:p>
            <a:pPr>
              <a:lnSpc>
                <a:spcPct val="90000"/>
              </a:lnSpc>
            </a:pPr>
            <a:r>
              <a:rPr lang="en-US" dirty="0"/>
              <a:t>Many of the exploratory data techniques are illustrated with the Iris Plant data </a:t>
            </a:r>
            <a:r>
              <a:rPr lang="en-US" dirty="0" smtClean="0"/>
              <a:t>set</a:t>
            </a:r>
          </a:p>
          <a:p>
            <a:pPr>
              <a:lnSpc>
                <a:spcPct val="90000"/>
              </a:lnSpc>
            </a:pPr>
            <a:endParaRPr lang="en-US" dirty="0"/>
          </a:p>
          <a:p>
            <a:pPr>
              <a:lnSpc>
                <a:spcPct val="90000"/>
              </a:lnSpc>
            </a:pPr>
            <a:r>
              <a:rPr lang="en-US" dirty="0"/>
              <a:t>Can be obtained from the UCI Machine Learning Repository </a:t>
            </a:r>
            <a:br>
              <a:rPr lang="en-US" dirty="0"/>
            </a:br>
            <a:r>
              <a:rPr lang="en-US" dirty="0">
                <a:hlinkClick r:id="rId3"/>
              </a:rPr>
              <a:t>http://www.ics.uci.edu/~</a:t>
            </a:r>
            <a:r>
              <a:rPr lang="en-US" dirty="0" smtClean="0">
                <a:hlinkClick r:id="rId3"/>
              </a:rPr>
              <a:t>mlearn/MLRepository.html</a:t>
            </a:r>
            <a:endParaRPr lang="en-US" dirty="0" smtClean="0"/>
          </a:p>
          <a:p>
            <a:pPr>
              <a:lnSpc>
                <a:spcPct val="90000"/>
              </a:lnSpc>
            </a:pPr>
            <a:endParaRPr lang="en-US" dirty="0"/>
          </a:p>
          <a:p>
            <a:pPr>
              <a:lnSpc>
                <a:spcPct val="90000"/>
              </a:lnSpc>
            </a:pPr>
            <a:r>
              <a:rPr lang="en-US" dirty="0" smtClean="0"/>
              <a:t>From the statistician Douglas Fisher</a:t>
            </a:r>
          </a:p>
          <a:p>
            <a:pPr>
              <a:lnSpc>
                <a:spcPct val="90000"/>
              </a:lnSpc>
            </a:pPr>
            <a:endParaRPr lang="en-US" dirty="0" smtClean="0"/>
          </a:p>
          <a:p>
            <a:pPr>
              <a:lnSpc>
                <a:spcPct val="90000"/>
              </a:lnSpc>
            </a:pPr>
            <a:r>
              <a:rPr lang="en-US" dirty="0" smtClean="0"/>
              <a:t>Three flower types (classes):</a:t>
            </a:r>
          </a:p>
          <a:p>
            <a:pPr lvl="1">
              <a:lnSpc>
                <a:spcPct val="90000"/>
              </a:lnSpc>
            </a:pPr>
            <a:r>
              <a:rPr lang="en-US" dirty="0"/>
              <a:t> </a:t>
            </a:r>
            <a:r>
              <a:rPr lang="en-US" dirty="0" err="1" smtClean="0"/>
              <a:t>Setosa</a:t>
            </a:r>
            <a:endParaRPr lang="en-US" dirty="0" smtClean="0"/>
          </a:p>
          <a:p>
            <a:pPr lvl="1">
              <a:lnSpc>
                <a:spcPct val="90000"/>
              </a:lnSpc>
            </a:pPr>
            <a:r>
              <a:rPr lang="en-US" dirty="0" smtClean="0"/>
              <a:t> </a:t>
            </a:r>
            <a:r>
              <a:rPr lang="en-US" dirty="0" err="1" smtClean="0"/>
              <a:t>Virginica</a:t>
            </a:r>
            <a:r>
              <a:rPr lang="en-US" dirty="0" smtClean="0"/>
              <a:t> </a:t>
            </a:r>
          </a:p>
          <a:p>
            <a:pPr lvl="1">
              <a:lnSpc>
                <a:spcPct val="90000"/>
              </a:lnSpc>
            </a:pPr>
            <a:r>
              <a:rPr lang="en-US" dirty="0" smtClean="0"/>
              <a:t> </a:t>
            </a:r>
            <a:r>
              <a:rPr lang="en-US" dirty="0" err="1" smtClean="0"/>
              <a:t>Versicolour</a:t>
            </a:r>
            <a:endParaRPr lang="en-US" dirty="0" smtClean="0"/>
          </a:p>
          <a:p>
            <a:pPr lvl="1">
              <a:lnSpc>
                <a:spcPct val="90000"/>
              </a:lnSpc>
            </a:pPr>
            <a:endParaRPr lang="en-US" dirty="0" smtClean="0"/>
          </a:p>
          <a:p>
            <a:pPr>
              <a:lnSpc>
                <a:spcPct val="90000"/>
              </a:lnSpc>
            </a:pPr>
            <a:r>
              <a:rPr lang="en-US" dirty="0" smtClean="0"/>
              <a:t>Four (non-class) attributes</a:t>
            </a:r>
          </a:p>
          <a:p>
            <a:pPr lvl="1">
              <a:lnSpc>
                <a:spcPct val="90000"/>
              </a:lnSpc>
            </a:pPr>
            <a:r>
              <a:rPr lang="en-US" dirty="0" smtClean="0"/>
              <a:t> Sepal (</a:t>
            </a:r>
            <a:r>
              <a:rPr lang="en-US" dirty="0" err="1" smtClean="0"/>
              <a:t>kelkblad</a:t>
            </a:r>
            <a:r>
              <a:rPr lang="en-US" dirty="0" smtClean="0"/>
              <a:t>) width and length</a:t>
            </a:r>
          </a:p>
          <a:p>
            <a:pPr lvl="1">
              <a:lnSpc>
                <a:spcPct val="90000"/>
              </a:lnSpc>
            </a:pPr>
            <a:r>
              <a:rPr lang="en-US" dirty="0" smtClean="0"/>
              <a:t> Petal (</a:t>
            </a:r>
            <a:r>
              <a:rPr lang="en-US" dirty="0" err="1" smtClean="0"/>
              <a:t>bloemblad</a:t>
            </a:r>
            <a:r>
              <a:rPr lang="en-US" dirty="0" smtClean="0"/>
              <a:t>) width and length</a:t>
            </a:r>
          </a:p>
        </p:txBody>
      </p:sp>
      <p:pic>
        <p:nvPicPr>
          <p:cNvPr id="7174"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0512" y="4804792"/>
            <a:ext cx="3798760" cy="253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Slide Number Placeholder 1"/>
          <p:cNvSpPr>
            <a:spLocks noGrp="1"/>
          </p:cNvSpPr>
          <p:nvPr>
            <p:ph type="sldNum" sz="quarter" idx="4"/>
          </p:nvPr>
        </p:nvSpPr>
        <p:spPr/>
        <p:txBody>
          <a:bodyPr/>
          <a:lstStyle/>
          <a:p>
            <a:fld id="{4F0FB6BC-84A6-4609-A72D-14054CEE50D6}" type="slidenum">
              <a:rPr lang="en-US" smtClean="0"/>
              <a:pPr/>
              <a:t>3</a:t>
            </a:fld>
            <a:endParaRPr lang="en-US" dirty="0"/>
          </a:p>
        </p:txBody>
      </p:sp>
    </p:spTree>
    <p:extLst>
      <p:ext uri="{BB962C8B-B14F-4D97-AF65-F5344CB8AC3E}">
        <p14:creationId xmlns:p14="http://schemas.microsoft.com/office/powerpoint/2010/main" val="376515678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smtClean="0"/>
              <a:t>Visualization of the Iris Correlation Matrix</a:t>
            </a:r>
          </a:p>
        </p:txBody>
      </p:sp>
      <p:pic>
        <p:nvPicPr>
          <p:cNvPr id="28675" name="Picture 4"/>
          <p:cNvPicPr>
            <a:picLocks noChangeAspect="1" noChangeArrowheads="1"/>
          </p:cNvPicPr>
          <p:nvPr/>
        </p:nvPicPr>
        <p:blipFill>
          <a:blip r:embed="rId3">
            <a:extLst>
              <a:ext uri="{28A0092B-C50C-407E-A947-70E740481C1C}">
                <a14:useLocalDpi xmlns:a14="http://schemas.microsoft.com/office/drawing/2010/main" val="0"/>
              </a:ext>
            </a:extLst>
          </a:blip>
          <a:srcRect t="4268"/>
          <a:stretch>
            <a:fillRect/>
          </a:stretch>
        </p:blipFill>
        <p:spPr bwMode="auto">
          <a:xfrm>
            <a:off x="2037904" y="1852464"/>
            <a:ext cx="8830396" cy="580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Slide Number Placeholder 1"/>
          <p:cNvSpPr>
            <a:spLocks noGrp="1"/>
          </p:cNvSpPr>
          <p:nvPr>
            <p:ph type="sldNum" sz="quarter" idx="4"/>
          </p:nvPr>
        </p:nvSpPr>
        <p:spPr/>
        <p:txBody>
          <a:bodyPr/>
          <a:lstStyle/>
          <a:p>
            <a:fld id="{4F0FB6BC-84A6-4609-A72D-14054CEE50D6}" type="slidenum">
              <a:rPr lang="en-US" smtClean="0"/>
              <a:pPr/>
              <a:t>30</a:t>
            </a:fld>
            <a:endParaRPr lang="en-US" dirty="0"/>
          </a:p>
        </p:txBody>
      </p:sp>
    </p:spTree>
    <p:extLst>
      <p:ext uri="{BB962C8B-B14F-4D97-AF65-F5344CB8AC3E}">
        <p14:creationId xmlns:p14="http://schemas.microsoft.com/office/powerpoint/2010/main" val="78449893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Visualization Techniques: Parallel Coordinates</a:t>
            </a:r>
          </a:p>
        </p:txBody>
      </p:sp>
      <p:sp>
        <p:nvSpPr>
          <p:cNvPr id="29699" name="Rectangle 3"/>
          <p:cNvSpPr>
            <a:spLocks noGrp="1" noChangeArrowheads="1"/>
          </p:cNvSpPr>
          <p:nvPr>
            <p:ph idx="1"/>
          </p:nvPr>
        </p:nvSpPr>
        <p:spPr/>
        <p:txBody>
          <a:bodyPr/>
          <a:lstStyle/>
          <a:p>
            <a:pPr marL="0" indent="0">
              <a:lnSpc>
                <a:spcPct val="90000"/>
              </a:lnSpc>
              <a:buNone/>
            </a:pPr>
            <a:endParaRPr lang="en-US" dirty="0" smtClean="0"/>
          </a:p>
          <a:p>
            <a:pPr marL="665604">
              <a:lnSpc>
                <a:spcPct val="90000"/>
              </a:lnSpc>
            </a:pPr>
            <a:r>
              <a:rPr lang="en-US" dirty="0" smtClean="0"/>
              <a:t>Used to plot the attribute values of high-dimensional data</a:t>
            </a:r>
          </a:p>
          <a:p>
            <a:pPr marL="665604">
              <a:lnSpc>
                <a:spcPct val="90000"/>
              </a:lnSpc>
            </a:pPr>
            <a:endParaRPr lang="en-US" dirty="0" smtClean="0"/>
          </a:p>
          <a:p>
            <a:pPr marL="665604">
              <a:lnSpc>
                <a:spcPct val="90000"/>
              </a:lnSpc>
            </a:pPr>
            <a:r>
              <a:rPr lang="en-US" dirty="0" smtClean="0"/>
              <a:t>Instead of using perpendicular axes, use a set of parallel axes </a:t>
            </a:r>
          </a:p>
          <a:p>
            <a:pPr marL="665604">
              <a:lnSpc>
                <a:spcPct val="90000"/>
              </a:lnSpc>
            </a:pPr>
            <a:endParaRPr lang="en-US" dirty="0" smtClean="0"/>
          </a:p>
          <a:p>
            <a:pPr marL="665604">
              <a:lnSpc>
                <a:spcPct val="90000"/>
              </a:lnSpc>
            </a:pPr>
            <a:r>
              <a:rPr lang="en-US" dirty="0" smtClean="0"/>
              <a:t>The attribute values of each object are plotted as a point on each corresponding coordinate axis and the points are connected by a line</a:t>
            </a:r>
            <a:endParaRPr lang="en-US" dirty="0"/>
          </a:p>
          <a:p>
            <a:pPr marL="665604">
              <a:lnSpc>
                <a:spcPct val="90000"/>
              </a:lnSpc>
            </a:pPr>
            <a:endParaRPr lang="en-US" dirty="0" smtClean="0"/>
          </a:p>
          <a:p>
            <a:pPr marL="665604">
              <a:lnSpc>
                <a:spcPct val="90000"/>
              </a:lnSpc>
            </a:pPr>
            <a:r>
              <a:rPr lang="en-US" dirty="0" smtClean="0"/>
              <a:t>Thus, each object is represented as a line </a:t>
            </a:r>
          </a:p>
          <a:p>
            <a:pPr marL="665604">
              <a:lnSpc>
                <a:spcPct val="90000"/>
              </a:lnSpc>
            </a:pPr>
            <a:endParaRPr lang="en-US" dirty="0" smtClean="0"/>
          </a:p>
          <a:p>
            <a:pPr marL="665604">
              <a:lnSpc>
                <a:spcPct val="90000"/>
              </a:lnSpc>
            </a:pPr>
            <a:r>
              <a:rPr lang="en-US" dirty="0" smtClean="0"/>
              <a:t>Often, the lines representing a distinct class of objects group together, at least for some attributes</a:t>
            </a:r>
          </a:p>
          <a:p>
            <a:pPr marL="665604">
              <a:lnSpc>
                <a:spcPct val="90000"/>
              </a:lnSpc>
            </a:pPr>
            <a:endParaRPr lang="en-US" dirty="0" smtClean="0"/>
          </a:p>
          <a:p>
            <a:pPr marL="665604">
              <a:lnSpc>
                <a:spcPct val="90000"/>
              </a:lnSpc>
            </a:pPr>
            <a:r>
              <a:rPr lang="en-US" dirty="0" smtClean="0"/>
              <a:t>Ordering of attributes is important in seeing such groupings</a:t>
            </a:r>
          </a:p>
          <a:p>
            <a:pPr marL="665604">
              <a:lnSpc>
                <a:spcPct val="90000"/>
              </a:lnSpc>
            </a:pPr>
            <a:endParaRPr lang="en-US" dirty="0" smtClean="0"/>
          </a:p>
        </p:txBody>
      </p:sp>
      <p:sp>
        <p:nvSpPr>
          <p:cNvPr id="2" name="Slide Number Placeholder 1"/>
          <p:cNvSpPr>
            <a:spLocks noGrp="1"/>
          </p:cNvSpPr>
          <p:nvPr>
            <p:ph type="sldNum" sz="quarter" idx="4"/>
          </p:nvPr>
        </p:nvSpPr>
        <p:spPr/>
        <p:txBody>
          <a:bodyPr/>
          <a:lstStyle/>
          <a:p>
            <a:fld id="{4F0FB6BC-84A6-4609-A72D-14054CEE50D6}" type="slidenum">
              <a:rPr lang="en-US" smtClean="0"/>
              <a:pPr/>
              <a:t>31</a:t>
            </a:fld>
            <a:endParaRPr lang="en-US" dirty="0"/>
          </a:p>
        </p:txBody>
      </p:sp>
    </p:spTree>
    <p:extLst>
      <p:ext uri="{BB962C8B-B14F-4D97-AF65-F5344CB8AC3E}">
        <p14:creationId xmlns:p14="http://schemas.microsoft.com/office/powerpoint/2010/main" val="183456799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mtClean="0"/>
              <a:t>Parallel Coordinates Plots for Iris Data</a:t>
            </a:r>
          </a:p>
        </p:txBody>
      </p:sp>
      <p:pic>
        <p:nvPicPr>
          <p:cNvPr id="30723" name="Picture 4"/>
          <p:cNvPicPr>
            <a:picLocks noChangeAspect="1" noChangeArrowheads="1"/>
          </p:cNvPicPr>
          <p:nvPr/>
        </p:nvPicPr>
        <p:blipFill>
          <a:blip r:embed="rId3">
            <a:extLst>
              <a:ext uri="{28A0092B-C50C-407E-A947-70E740481C1C}">
                <a14:useLocalDpi xmlns:a14="http://schemas.microsoft.com/office/drawing/2010/main" val="0"/>
              </a:ext>
            </a:extLst>
          </a:blip>
          <a:srcRect l="4727" t="1036" b="2245"/>
          <a:stretch>
            <a:fillRect/>
          </a:stretch>
        </p:blipFill>
        <p:spPr bwMode="auto">
          <a:xfrm>
            <a:off x="830479" y="4588768"/>
            <a:ext cx="5245214" cy="36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724" name="Picture 5"/>
          <p:cNvPicPr>
            <a:picLocks noChangeAspect="1" noChangeArrowheads="1"/>
          </p:cNvPicPr>
          <p:nvPr/>
        </p:nvPicPr>
        <p:blipFill>
          <a:blip r:embed="rId4">
            <a:extLst>
              <a:ext uri="{28A0092B-C50C-407E-A947-70E740481C1C}">
                <a14:useLocalDpi xmlns:a14="http://schemas.microsoft.com/office/drawing/2010/main" val="0"/>
              </a:ext>
            </a:extLst>
          </a:blip>
          <a:srcRect l="5209" r="1634"/>
          <a:stretch>
            <a:fillRect/>
          </a:stretch>
        </p:blipFill>
        <p:spPr bwMode="auto">
          <a:xfrm>
            <a:off x="7222480" y="4607210"/>
            <a:ext cx="4945178" cy="3643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Content Placeholder 2"/>
          <p:cNvSpPr>
            <a:spLocks noGrp="1"/>
          </p:cNvSpPr>
          <p:nvPr>
            <p:ph idx="1"/>
          </p:nvPr>
        </p:nvSpPr>
        <p:spPr>
          <a:xfrm>
            <a:off x="900113" y="2070100"/>
            <a:ext cx="11049000" cy="2086620"/>
          </a:xfrm>
        </p:spPr>
        <p:txBody>
          <a:bodyPr/>
          <a:lstStyle/>
          <a:p>
            <a:r>
              <a:rPr lang="en-US" dirty="0" err="1" smtClean="0">
                <a:solidFill>
                  <a:schemeClr val="bg1"/>
                </a:solidFill>
                <a:latin typeface="Courier New" pitchFamily="49" charset="0"/>
                <a:cs typeface="Courier New" pitchFamily="49" charset="0"/>
              </a:rPr>
              <a:t>parallelcoords</a:t>
            </a:r>
            <a:r>
              <a:rPr lang="en-US" dirty="0" smtClean="0">
                <a:solidFill>
                  <a:schemeClr val="bg1"/>
                </a:solidFill>
                <a:latin typeface="Courier New" pitchFamily="49" charset="0"/>
                <a:cs typeface="Courier New" pitchFamily="49" charset="0"/>
              </a:rPr>
              <a:t>(</a:t>
            </a:r>
            <a:r>
              <a:rPr lang="en-US" dirty="0" err="1" smtClean="0">
                <a:solidFill>
                  <a:schemeClr val="bg1"/>
                </a:solidFill>
                <a:latin typeface="Courier New" pitchFamily="49" charset="0"/>
                <a:cs typeface="Courier New" pitchFamily="49" charset="0"/>
              </a:rPr>
              <a:t>meas</a:t>
            </a:r>
            <a:r>
              <a:rPr lang="en-US" dirty="0" smtClean="0">
                <a:solidFill>
                  <a:schemeClr val="bg1"/>
                </a:solidFill>
                <a:latin typeface="Courier New" pitchFamily="49" charset="0"/>
                <a:cs typeface="Courier New" pitchFamily="49" charset="0"/>
              </a:rPr>
              <a:t>,'</a:t>
            </a:r>
            <a:r>
              <a:rPr lang="en-US" dirty="0" smtClean="0">
                <a:solidFill>
                  <a:srgbClr val="7030A0"/>
                </a:solidFill>
                <a:latin typeface="Courier New" pitchFamily="49" charset="0"/>
                <a:cs typeface="Courier New" pitchFamily="49" charset="0"/>
              </a:rPr>
              <a:t>group</a:t>
            </a:r>
            <a:r>
              <a:rPr lang="en-US" dirty="0" smtClean="0">
                <a:solidFill>
                  <a:schemeClr val="bg1"/>
                </a:solidFill>
                <a:latin typeface="Courier New" pitchFamily="49" charset="0"/>
                <a:cs typeface="Courier New" pitchFamily="49" charset="0"/>
              </a:rPr>
              <a:t>',species,'</a:t>
            </a:r>
            <a:r>
              <a:rPr lang="en-US" dirty="0" smtClean="0">
                <a:solidFill>
                  <a:srgbClr val="7030A0"/>
                </a:solidFill>
                <a:latin typeface="Courier New" pitchFamily="49" charset="0"/>
                <a:cs typeface="Courier New" pitchFamily="49" charset="0"/>
              </a:rPr>
              <a:t>labels</a:t>
            </a:r>
            <a:r>
              <a:rPr lang="en-US" dirty="0" smtClean="0">
                <a:solidFill>
                  <a:schemeClr val="bg1"/>
                </a:solidFill>
                <a:latin typeface="Courier New" pitchFamily="49" charset="0"/>
                <a:cs typeface="Courier New" pitchFamily="49" charset="0"/>
              </a:rPr>
              <a:t>',</a:t>
            </a:r>
            <a:r>
              <a:rPr lang="en-US" dirty="0" err="1" smtClean="0">
                <a:solidFill>
                  <a:schemeClr val="bg1"/>
                </a:solidFill>
                <a:latin typeface="Courier New" pitchFamily="49" charset="0"/>
                <a:cs typeface="Courier New" pitchFamily="49" charset="0"/>
              </a:rPr>
              <a:t>varnames</a:t>
            </a:r>
            <a:r>
              <a:rPr lang="en-US" dirty="0" smtClean="0">
                <a:solidFill>
                  <a:schemeClr val="bg1"/>
                </a:solidFill>
                <a:latin typeface="Courier New" pitchFamily="49" charset="0"/>
                <a:cs typeface="Courier New" pitchFamily="49" charset="0"/>
              </a:rPr>
              <a:t>)</a:t>
            </a:r>
          </a:p>
          <a:p>
            <a:r>
              <a:rPr lang="en-US" dirty="0" err="1">
                <a:solidFill>
                  <a:schemeClr val="bg1"/>
                </a:solidFill>
                <a:latin typeface="Courier New" pitchFamily="49" charset="0"/>
                <a:cs typeface="Courier New" pitchFamily="49" charset="0"/>
              </a:rPr>
              <a:t>parallelcoords</a:t>
            </a:r>
            <a:r>
              <a:rPr lang="en-US" dirty="0">
                <a:solidFill>
                  <a:schemeClr val="bg1"/>
                </a:solidFill>
                <a:latin typeface="Courier New" pitchFamily="49" charset="0"/>
                <a:cs typeface="Courier New" pitchFamily="49" charset="0"/>
              </a:rPr>
              <a:t>(</a:t>
            </a:r>
            <a:r>
              <a:rPr lang="en-US" dirty="0" err="1">
                <a:solidFill>
                  <a:schemeClr val="bg1"/>
                </a:solidFill>
                <a:latin typeface="Courier New" pitchFamily="49" charset="0"/>
                <a:cs typeface="Courier New" pitchFamily="49" charset="0"/>
              </a:rPr>
              <a:t>meas</a:t>
            </a:r>
            <a:r>
              <a:rPr lang="en-US" dirty="0">
                <a:solidFill>
                  <a:schemeClr val="bg1"/>
                </a:solidFill>
                <a:latin typeface="Courier New" pitchFamily="49" charset="0"/>
                <a:cs typeface="Courier New" pitchFamily="49" charset="0"/>
              </a:rPr>
              <a:t>(:,[2,1,3,4]),'</a:t>
            </a:r>
            <a:r>
              <a:rPr lang="en-US" dirty="0" err="1">
                <a:solidFill>
                  <a:srgbClr val="7030A0"/>
                </a:solidFill>
                <a:latin typeface="Courier New" pitchFamily="49" charset="0"/>
                <a:cs typeface="Courier New" pitchFamily="49" charset="0"/>
              </a:rPr>
              <a:t>group</a:t>
            </a:r>
            <a:r>
              <a:rPr lang="en-US" dirty="0" err="1">
                <a:solidFill>
                  <a:schemeClr val="bg1"/>
                </a:solidFill>
                <a:latin typeface="Courier New" pitchFamily="49" charset="0"/>
                <a:cs typeface="Courier New" pitchFamily="49" charset="0"/>
              </a:rPr>
              <a:t>',species</a:t>
            </a:r>
            <a:r>
              <a:rPr lang="en-US" dirty="0" smtClean="0">
                <a:solidFill>
                  <a:schemeClr val="bg1"/>
                </a:solidFill>
                <a:latin typeface="Courier New" pitchFamily="49" charset="0"/>
                <a:cs typeface="Courier New" pitchFamily="49" charset="0"/>
              </a:rPr>
              <a:t>,...</a:t>
            </a:r>
          </a:p>
          <a:p>
            <a:r>
              <a:rPr lang="en-US" dirty="0">
                <a:solidFill>
                  <a:schemeClr val="bg1"/>
                </a:solidFill>
                <a:latin typeface="Courier New" pitchFamily="49" charset="0"/>
                <a:cs typeface="Courier New" pitchFamily="49" charset="0"/>
              </a:rPr>
              <a:t> </a:t>
            </a:r>
            <a:r>
              <a:rPr lang="en-US" dirty="0" smtClean="0">
                <a:solidFill>
                  <a:schemeClr val="bg1"/>
                </a:solidFill>
                <a:latin typeface="Courier New" pitchFamily="49" charset="0"/>
                <a:cs typeface="Courier New" pitchFamily="49" charset="0"/>
              </a:rPr>
              <a:t>   '</a:t>
            </a:r>
            <a:r>
              <a:rPr lang="en-US" dirty="0" smtClean="0">
                <a:solidFill>
                  <a:srgbClr val="7030A0"/>
                </a:solidFill>
                <a:latin typeface="Courier New" pitchFamily="49" charset="0"/>
                <a:cs typeface="Courier New" pitchFamily="49" charset="0"/>
              </a:rPr>
              <a:t>labels</a:t>
            </a:r>
            <a:r>
              <a:rPr lang="en-US" dirty="0">
                <a:solidFill>
                  <a:schemeClr val="bg1"/>
                </a:solidFill>
                <a:latin typeface="Courier New" pitchFamily="49" charset="0"/>
                <a:cs typeface="Courier New" pitchFamily="49" charset="0"/>
              </a:rPr>
              <a:t>',</a:t>
            </a:r>
            <a:r>
              <a:rPr lang="en-US" dirty="0" err="1">
                <a:solidFill>
                  <a:schemeClr val="bg1"/>
                </a:solidFill>
                <a:latin typeface="Courier New" pitchFamily="49" charset="0"/>
                <a:cs typeface="Courier New" pitchFamily="49" charset="0"/>
              </a:rPr>
              <a:t>varnames</a:t>
            </a:r>
            <a:r>
              <a:rPr lang="en-US" dirty="0">
                <a:solidFill>
                  <a:schemeClr val="bg1"/>
                </a:solidFill>
                <a:latin typeface="Courier New" pitchFamily="49" charset="0"/>
                <a:cs typeface="Courier New" pitchFamily="49" charset="0"/>
              </a:rPr>
              <a:t>([2,1,3,4]))</a:t>
            </a:r>
          </a:p>
          <a:p>
            <a:r>
              <a:rPr lang="en-US" dirty="0" err="1" smtClean="0">
                <a:solidFill>
                  <a:schemeClr val="bg1"/>
                </a:solidFill>
                <a:latin typeface="Courier New" pitchFamily="49" charset="0"/>
                <a:cs typeface="Courier New" pitchFamily="49" charset="0"/>
              </a:rPr>
              <a:t>ylabel</a:t>
            </a:r>
            <a:r>
              <a:rPr lang="en-US" dirty="0">
                <a:solidFill>
                  <a:schemeClr val="bg1"/>
                </a:solidFill>
                <a:latin typeface="Courier New" pitchFamily="49" charset="0"/>
                <a:cs typeface="Courier New" pitchFamily="49" charset="0"/>
              </a:rPr>
              <a:t>('</a:t>
            </a:r>
            <a:r>
              <a:rPr lang="en-US" dirty="0">
                <a:solidFill>
                  <a:srgbClr val="7030A0"/>
                </a:solidFill>
                <a:latin typeface="Courier New" pitchFamily="49" charset="0"/>
                <a:cs typeface="Courier New" pitchFamily="49" charset="0"/>
              </a:rPr>
              <a:t>Values (centimeters)</a:t>
            </a:r>
            <a:r>
              <a:rPr lang="en-US" dirty="0">
                <a:solidFill>
                  <a:schemeClr val="bg1"/>
                </a:solidFill>
                <a:latin typeface="Courier New" pitchFamily="49" charset="0"/>
                <a:cs typeface="Courier New" pitchFamily="49" charset="0"/>
              </a:rPr>
              <a:t>')</a:t>
            </a:r>
          </a:p>
        </p:txBody>
      </p:sp>
      <p:sp>
        <p:nvSpPr>
          <p:cNvPr id="2" name="Slide Number Placeholder 1"/>
          <p:cNvSpPr>
            <a:spLocks noGrp="1"/>
          </p:cNvSpPr>
          <p:nvPr>
            <p:ph type="sldNum" sz="quarter" idx="4"/>
          </p:nvPr>
        </p:nvSpPr>
        <p:spPr/>
        <p:txBody>
          <a:bodyPr/>
          <a:lstStyle/>
          <a:p>
            <a:fld id="{4F0FB6BC-84A6-4609-A72D-14054CEE50D6}" type="slidenum">
              <a:rPr lang="en-US" smtClean="0"/>
              <a:pPr/>
              <a:t>32</a:t>
            </a:fld>
            <a:endParaRPr lang="en-US" dirty="0"/>
          </a:p>
        </p:txBody>
      </p:sp>
    </p:spTree>
    <p:extLst>
      <p:ext uri="{BB962C8B-B14F-4D97-AF65-F5344CB8AC3E}">
        <p14:creationId xmlns:p14="http://schemas.microsoft.com/office/powerpoint/2010/main" val="261517479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p:txBody>
          <a:bodyPr/>
          <a:lstStyle/>
          <a:p>
            <a:r>
              <a:rPr lang="en-US" dirty="0" smtClean="0"/>
              <a:t>Star Plots</a:t>
            </a:r>
          </a:p>
        </p:txBody>
      </p:sp>
      <p:sp>
        <p:nvSpPr>
          <p:cNvPr id="31746" name="Rectangle 3"/>
          <p:cNvSpPr>
            <a:spLocks noGrp="1" noChangeArrowheads="1"/>
          </p:cNvSpPr>
          <p:nvPr>
            <p:ph idx="1"/>
          </p:nvPr>
        </p:nvSpPr>
        <p:spPr/>
        <p:txBody>
          <a:bodyPr/>
          <a:lstStyle/>
          <a:p>
            <a:pPr>
              <a:lnSpc>
                <a:spcPct val="90000"/>
              </a:lnSpc>
            </a:pPr>
            <a:r>
              <a:rPr lang="en-US" dirty="0" smtClean="0"/>
              <a:t>Similar approach to parallel coordinates, but axes radiate from a central point</a:t>
            </a:r>
          </a:p>
          <a:p>
            <a:pPr>
              <a:lnSpc>
                <a:spcPct val="90000"/>
              </a:lnSpc>
            </a:pPr>
            <a:endParaRPr lang="en-US" dirty="0" smtClean="0"/>
          </a:p>
          <a:p>
            <a:pPr>
              <a:lnSpc>
                <a:spcPct val="90000"/>
              </a:lnSpc>
            </a:pPr>
            <a:r>
              <a:rPr lang="en-US" dirty="0" smtClean="0"/>
              <a:t>The line connecting the values of an object is a polygon</a:t>
            </a:r>
          </a:p>
        </p:txBody>
      </p:sp>
      <p:pic>
        <p:nvPicPr>
          <p:cNvPr id="31750" name="Picture 6" descr="C:\Users\tomh\Desktop\graph-opleid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984" y="4156720"/>
            <a:ext cx="77216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C:\Users\tomh\Desktop\graph-opleiding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5718" y="4183813"/>
            <a:ext cx="7638063" cy="382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 name="Picture 5" descr="C:\Users\tomh\Desktop\graph-opleiding (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820" y="4156720"/>
            <a:ext cx="77216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Slide Number Placeholder 2"/>
          <p:cNvSpPr>
            <a:spLocks noGrp="1"/>
          </p:cNvSpPr>
          <p:nvPr>
            <p:ph type="sldNum" sz="quarter" idx="4"/>
          </p:nvPr>
        </p:nvSpPr>
        <p:spPr/>
        <p:txBody>
          <a:bodyPr/>
          <a:lstStyle/>
          <a:p>
            <a:fld id="{4F0FB6BC-84A6-4609-A72D-14054CEE50D6}" type="slidenum">
              <a:rPr lang="en-US" smtClean="0"/>
              <a:pPr/>
              <a:t>33</a:t>
            </a:fld>
            <a:endParaRPr lang="en-US" dirty="0"/>
          </a:p>
        </p:txBody>
      </p:sp>
    </p:spTree>
    <p:extLst>
      <p:ext uri="{BB962C8B-B14F-4D97-AF65-F5344CB8AC3E}">
        <p14:creationId xmlns:p14="http://schemas.microsoft.com/office/powerpoint/2010/main" val="35585571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3175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Star Plots for Iris Data</a:t>
            </a:r>
          </a:p>
        </p:txBody>
      </p:sp>
      <p:sp>
        <p:nvSpPr>
          <p:cNvPr id="32772" name="Rectangle 5"/>
          <p:cNvSpPr>
            <a:spLocks noGrp="1" noChangeArrowheads="1"/>
          </p:cNvSpPr>
          <p:nvPr>
            <p:ph type="body" idx="4294967295"/>
          </p:nvPr>
        </p:nvSpPr>
        <p:spPr>
          <a:xfrm>
            <a:off x="9742760" y="3148608"/>
            <a:ext cx="2111994" cy="4986338"/>
          </a:xfrm>
          <a:noFill/>
        </p:spPr>
        <p:txBody>
          <a:bodyPr/>
          <a:lstStyle/>
          <a:p>
            <a:pPr>
              <a:lnSpc>
                <a:spcPct val="90000"/>
              </a:lnSpc>
              <a:buFont typeface="Monotype Sorts" pitchFamily="2" charset="2"/>
              <a:buNone/>
            </a:pPr>
            <a:r>
              <a:rPr lang="en-US" dirty="0" err="1"/>
              <a:t>Setosa</a:t>
            </a:r>
            <a:endParaRPr lang="en-US" dirty="0"/>
          </a:p>
          <a:p>
            <a:pPr>
              <a:lnSpc>
                <a:spcPct val="90000"/>
              </a:lnSpc>
              <a:buFont typeface="Monotype Sorts" pitchFamily="2" charset="2"/>
              <a:buNone/>
            </a:pPr>
            <a:endParaRPr lang="en-US" dirty="0"/>
          </a:p>
          <a:p>
            <a:pPr>
              <a:lnSpc>
                <a:spcPct val="90000"/>
              </a:lnSpc>
              <a:buFont typeface="Monotype Sorts" pitchFamily="2" charset="2"/>
              <a:buNone/>
            </a:pPr>
            <a:endParaRPr lang="en-US" dirty="0"/>
          </a:p>
          <a:p>
            <a:pPr>
              <a:lnSpc>
                <a:spcPct val="90000"/>
              </a:lnSpc>
              <a:buFont typeface="Monotype Sorts" pitchFamily="2" charset="2"/>
              <a:buNone/>
            </a:pPr>
            <a:endParaRPr lang="en-US" dirty="0"/>
          </a:p>
          <a:p>
            <a:pPr>
              <a:lnSpc>
                <a:spcPct val="90000"/>
              </a:lnSpc>
              <a:buFont typeface="Monotype Sorts" pitchFamily="2" charset="2"/>
              <a:buNone/>
            </a:pPr>
            <a:endParaRPr lang="en-US" dirty="0" smtClean="0"/>
          </a:p>
          <a:p>
            <a:pPr>
              <a:lnSpc>
                <a:spcPct val="90000"/>
              </a:lnSpc>
              <a:buFont typeface="Monotype Sorts" pitchFamily="2" charset="2"/>
              <a:buNone/>
            </a:pPr>
            <a:r>
              <a:rPr lang="en-US" dirty="0" err="1" smtClean="0"/>
              <a:t>Versicolour</a:t>
            </a:r>
            <a:endParaRPr lang="en-US" dirty="0"/>
          </a:p>
          <a:p>
            <a:pPr>
              <a:lnSpc>
                <a:spcPct val="90000"/>
              </a:lnSpc>
              <a:buFont typeface="Monotype Sorts" pitchFamily="2" charset="2"/>
              <a:buNone/>
            </a:pPr>
            <a:endParaRPr lang="en-US" dirty="0"/>
          </a:p>
          <a:p>
            <a:pPr>
              <a:lnSpc>
                <a:spcPct val="90000"/>
              </a:lnSpc>
              <a:buFont typeface="Monotype Sorts" pitchFamily="2" charset="2"/>
              <a:buNone/>
            </a:pPr>
            <a:endParaRPr lang="en-US" dirty="0" smtClean="0"/>
          </a:p>
          <a:p>
            <a:pPr>
              <a:lnSpc>
                <a:spcPct val="90000"/>
              </a:lnSpc>
              <a:buFont typeface="Monotype Sorts" pitchFamily="2" charset="2"/>
              <a:buNone/>
            </a:pPr>
            <a:endParaRPr lang="en-US" dirty="0"/>
          </a:p>
          <a:p>
            <a:pPr>
              <a:lnSpc>
                <a:spcPct val="90000"/>
              </a:lnSpc>
              <a:buFont typeface="Monotype Sorts" pitchFamily="2" charset="2"/>
              <a:buNone/>
            </a:pPr>
            <a:endParaRPr lang="en-US" dirty="0" smtClean="0"/>
          </a:p>
          <a:p>
            <a:pPr>
              <a:lnSpc>
                <a:spcPct val="90000"/>
              </a:lnSpc>
              <a:buFont typeface="Monotype Sorts" pitchFamily="2" charset="2"/>
              <a:buNone/>
            </a:pPr>
            <a:r>
              <a:rPr lang="en-US" dirty="0" err="1" smtClean="0"/>
              <a:t>Virginica</a:t>
            </a:r>
            <a:endParaRPr lang="en-US" dirty="0"/>
          </a:p>
          <a:p>
            <a:pPr>
              <a:lnSpc>
                <a:spcPct val="90000"/>
              </a:lnSpc>
              <a:buFont typeface="Monotype Sorts" pitchFamily="2" charset="2"/>
              <a:buNone/>
            </a:pPr>
            <a:endParaRPr lang="en-US" sz="3400" dirty="0"/>
          </a:p>
          <a:p>
            <a:pPr>
              <a:lnSpc>
                <a:spcPct val="90000"/>
              </a:lnSpc>
              <a:buFont typeface="Monotype Sorts" pitchFamily="2" charset="2"/>
              <a:buNone/>
            </a:pPr>
            <a:endParaRPr lang="en-US" sz="3400" dirty="0"/>
          </a:p>
          <a:p>
            <a:pPr>
              <a:lnSpc>
                <a:spcPct val="90000"/>
              </a:lnSpc>
              <a:buFont typeface="Monotype Sorts" pitchFamily="2" charset="2"/>
              <a:buNone/>
            </a:pPr>
            <a:endParaRPr lang="en-US" sz="3400" dirty="0"/>
          </a:p>
        </p:txBody>
      </p:sp>
      <p:pic>
        <p:nvPicPr>
          <p:cNvPr id="32771" name="Picture 4"/>
          <p:cNvPicPr>
            <a:picLocks noChangeAspect="1" noChangeArrowheads="1"/>
          </p:cNvPicPr>
          <p:nvPr/>
        </p:nvPicPr>
        <p:blipFill>
          <a:blip r:embed="rId3">
            <a:extLst>
              <a:ext uri="{28A0092B-C50C-407E-A947-70E740481C1C}">
                <a14:useLocalDpi xmlns:a14="http://schemas.microsoft.com/office/drawing/2010/main" val="0"/>
              </a:ext>
            </a:extLst>
          </a:blip>
          <a:srcRect l="13716" t="18285" r="6215" b="17870"/>
          <a:stretch>
            <a:fillRect/>
          </a:stretch>
        </p:blipFill>
        <p:spPr bwMode="auto">
          <a:xfrm>
            <a:off x="758615" y="2275841"/>
            <a:ext cx="8808726" cy="526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Content Placeholder 2"/>
          <p:cNvSpPr txBox="1">
            <a:spLocks/>
          </p:cNvSpPr>
          <p:nvPr/>
        </p:nvSpPr>
        <p:spPr>
          <a:xfrm>
            <a:off x="900113" y="2070099"/>
            <a:ext cx="11049000" cy="5470997"/>
          </a:xfrm>
          <a:prstGeom prst="rect">
            <a:avLst/>
          </a:prstGeom>
        </p:spPr>
        <p:txBody>
          <a:bodyPr/>
          <a:lstStyle>
            <a:lvl1pPr marL="342900" indent="-342900" algn="l" rtl="0" eaLnBrk="0" fontAlgn="base" hangingPunct="0">
              <a:spcBef>
                <a:spcPct val="0"/>
              </a:spcBef>
              <a:spcAft>
                <a:spcPct val="0"/>
              </a:spcAft>
              <a:buClr>
                <a:srgbClr val="C00000"/>
              </a:buClr>
              <a:buChar char="•"/>
              <a:defRPr sz="2500">
                <a:solidFill>
                  <a:srgbClr val="141313"/>
                </a:solidFill>
                <a:latin typeface="Arial"/>
                <a:ea typeface="MS PGothic" pitchFamily="34" charset="-128"/>
                <a:cs typeface="Arial"/>
                <a:sym typeface="Kievit-Book" charset="0"/>
              </a:defRPr>
            </a:lvl1pPr>
            <a:lvl2pPr marL="742950" indent="-28575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2pPr>
            <a:lvl3pPr marL="11430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3pPr>
            <a:lvl4pPr marL="16002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4pPr>
            <a:lvl5pPr marL="20574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5pPr>
            <a:lvl6pPr marL="457200" algn="l" rtl="0" fontAlgn="base">
              <a:spcBef>
                <a:spcPct val="0"/>
              </a:spcBef>
              <a:spcAft>
                <a:spcPct val="0"/>
              </a:spcAft>
              <a:defRPr sz="3000">
                <a:solidFill>
                  <a:srgbClr val="141313"/>
                </a:solidFill>
                <a:latin typeface="+mn-lt"/>
                <a:ea typeface="+mn-ea"/>
                <a:cs typeface="+mn-cs"/>
                <a:sym typeface="Kievit-Book" charset="0"/>
              </a:defRPr>
            </a:lvl6pPr>
            <a:lvl7pPr marL="914400" algn="l" rtl="0" fontAlgn="base">
              <a:spcBef>
                <a:spcPct val="0"/>
              </a:spcBef>
              <a:spcAft>
                <a:spcPct val="0"/>
              </a:spcAft>
              <a:defRPr sz="3000">
                <a:solidFill>
                  <a:srgbClr val="141313"/>
                </a:solidFill>
                <a:latin typeface="+mn-lt"/>
                <a:ea typeface="+mn-ea"/>
                <a:cs typeface="+mn-cs"/>
                <a:sym typeface="Kievit-Book" charset="0"/>
              </a:defRPr>
            </a:lvl7pPr>
            <a:lvl8pPr marL="1371600" algn="l" rtl="0" fontAlgn="base">
              <a:spcBef>
                <a:spcPct val="0"/>
              </a:spcBef>
              <a:spcAft>
                <a:spcPct val="0"/>
              </a:spcAft>
              <a:defRPr sz="3000">
                <a:solidFill>
                  <a:srgbClr val="141313"/>
                </a:solidFill>
                <a:latin typeface="+mn-lt"/>
                <a:ea typeface="+mn-ea"/>
                <a:cs typeface="+mn-cs"/>
                <a:sym typeface="Kievit-Book" charset="0"/>
              </a:defRPr>
            </a:lvl8pPr>
            <a:lvl9pPr marL="1828800" algn="l" rtl="0" fontAlgn="base">
              <a:spcBef>
                <a:spcPct val="0"/>
              </a:spcBef>
              <a:spcAft>
                <a:spcPct val="0"/>
              </a:spcAft>
              <a:defRPr sz="3000">
                <a:solidFill>
                  <a:srgbClr val="141313"/>
                </a:solidFill>
                <a:latin typeface="+mn-lt"/>
                <a:ea typeface="+mn-ea"/>
                <a:cs typeface="+mn-cs"/>
                <a:sym typeface="Kievit-Book" charset="0"/>
              </a:defRPr>
            </a:lvl9pPr>
          </a:lstStyle>
          <a:p>
            <a:pPr marL="0" indent="0">
              <a:buNone/>
            </a:pPr>
            <a:r>
              <a:rPr lang="en-US" dirty="0" err="1">
                <a:solidFill>
                  <a:schemeClr val="bg1"/>
                </a:solidFill>
                <a:latin typeface="Courier New" pitchFamily="49" charset="0"/>
                <a:cs typeface="Courier New" pitchFamily="49" charset="0"/>
              </a:rPr>
              <a:t>glyphplot</a:t>
            </a:r>
            <a:r>
              <a:rPr lang="en-US" dirty="0">
                <a:solidFill>
                  <a:schemeClr val="bg1"/>
                </a:solidFill>
                <a:latin typeface="Courier New" pitchFamily="49" charset="0"/>
                <a:cs typeface="Courier New" pitchFamily="49" charset="0"/>
              </a:rPr>
              <a:t>(</a:t>
            </a:r>
            <a:r>
              <a:rPr lang="en-US" dirty="0" err="1">
                <a:solidFill>
                  <a:schemeClr val="bg1"/>
                </a:solidFill>
                <a:latin typeface="Courier New" pitchFamily="49" charset="0"/>
                <a:cs typeface="Courier New" pitchFamily="49" charset="0"/>
              </a:rPr>
              <a:t>meas</a:t>
            </a:r>
            <a:r>
              <a:rPr lang="en-US" dirty="0">
                <a:solidFill>
                  <a:schemeClr val="bg1"/>
                </a:solidFill>
                <a:latin typeface="Courier New" pitchFamily="49" charset="0"/>
                <a:cs typeface="Courier New" pitchFamily="49" charset="0"/>
              </a:rPr>
              <a:t>(indices,:),'</a:t>
            </a:r>
            <a:r>
              <a:rPr lang="en-US" dirty="0" err="1">
                <a:solidFill>
                  <a:srgbClr val="7030A0"/>
                </a:solidFill>
                <a:latin typeface="Courier New" pitchFamily="49" charset="0"/>
                <a:cs typeface="Courier New" pitchFamily="49" charset="0"/>
              </a:rPr>
              <a:t>ObsLabels</a:t>
            </a:r>
            <a:r>
              <a:rPr lang="en-US" dirty="0">
                <a:solidFill>
                  <a:schemeClr val="bg1"/>
                </a:solidFill>
                <a:latin typeface="Courier New" pitchFamily="49" charset="0"/>
                <a:cs typeface="Courier New" pitchFamily="49" charset="0"/>
              </a:rPr>
              <a:t>',labels)</a:t>
            </a:r>
          </a:p>
        </p:txBody>
      </p:sp>
      <p:sp>
        <p:nvSpPr>
          <p:cNvPr id="2" name="Slide Number Placeholder 1"/>
          <p:cNvSpPr>
            <a:spLocks noGrp="1"/>
          </p:cNvSpPr>
          <p:nvPr>
            <p:ph type="sldNum" sz="quarter" idx="4"/>
          </p:nvPr>
        </p:nvSpPr>
        <p:spPr/>
        <p:txBody>
          <a:bodyPr/>
          <a:lstStyle/>
          <a:p>
            <a:fld id="{4F0FB6BC-84A6-4609-A72D-14054CEE50D6}" type="slidenum">
              <a:rPr lang="en-US" smtClean="0"/>
              <a:pPr/>
              <a:t>34</a:t>
            </a:fld>
            <a:endParaRPr lang="en-US" dirty="0"/>
          </a:p>
        </p:txBody>
      </p:sp>
    </p:spTree>
    <p:extLst>
      <p:ext uri="{BB962C8B-B14F-4D97-AF65-F5344CB8AC3E}">
        <p14:creationId xmlns:p14="http://schemas.microsoft.com/office/powerpoint/2010/main" val="3083620144"/>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MATLAB Code for Star Plot</a:t>
            </a:r>
          </a:p>
        </p:txBody>
      </p:sp>
      <p:sp>
        <p:nvSpPr>
          <p:cNvPr id="5" name="Content Placeholder 2"/>
          <p:cNvSpPr txBox="1">
            <a:spLocks/>
          </p:cNvSpPr>
          <p:nvPr/>
        </p:nvSpPr>
        <p:spPr>
          <a:xfrm>
            <a:off x="900113" y="2070099"/>
            <a:ext cx="11049000" cy="5470997"/>
          </a:xfrm>
          <a:prstGeom prst="rect">
            <a:avLst/>
          </a:prstGeom>
        </p:spPr>
        <p:txBody>
          <a:bodyPr/>
          <a:lstStyle>
            <a:lvl1pPr marL="342900" indent="-342900" algn="l" rtl="0" eaLnBrk="0" fontAlgn="base" hangingPunct="0">
              <a:spcBef>
                <a:spcPct val="0"/>
              </a:spcBef>
              <a:spcAft>
                <a:spcPct val="0"/>
              </a:spcAft>
              <a:buClr>
                <a:srgbClr val="C00000"/>
              </a:buClr>
              <a:buChar char="•"/>
              <a:defRPr sz="2500">
                <a:solidFill>
                  <a:srgbClr val="141313"/>
                </a:solidFill>
                <a:latin typeface="Arial"/>
                <a:ea typeface="MS PGothic" pitchFamily="34" charset="-128"/>
                <a:cs typeface="Arial"/>
                <a:sym typeface="Kievit-Book" charset="0"/>
              </a:defRPr>
            </a:lvl1pPr>
            <a:lvl2pPr marL="742950" indent="-28575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2pPr>
            <a:lvl3pPr marL="11430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3pPr>
            <a:lvl4pPr marL="16002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4pPr>
            <a:lvl5pPr marL="20574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5pPr>
            <a:lvl6pPr marL="457200" algn="l" rtl="0" fontAlgn="base">
              <a:spcBef>
                <a:spcPct val="0"/>
              </a:spcBef>
              <a:spcAft>
                <a:spcPct val="0"/>
              </a:spcAft>
              <a:defRPr sz="3000">
                <a:solidFill>
                  <a:srgbClr val="141313"/>
                </a:solidFill>
                <a:latin typeface="+mn-lt"/>
                <a:ea typeface="+mn-ea"/>
                <a:cs typeface="+mn-cs"/>
                <a:sym typeface="Kievit-Book" charset="0"/>
              </a:defRPr>
            </a:lvl6pPr>
            <a:lvl7pPr marL="914400" algn="l" rtl="0" fontAlgn="base">
              <a:spcBef>
                <a:spcPct val="0"/>
              </a:spcBef>
              <a:spcAft>
                <a:spcPct val="0"/>
              </a:spcAft>
              <a:defRPr sz="3000">
                <a:solidFill>
                  <a:srgbClr val="141313"/>
                </a:solidFill>
                <a:latin typeface="+mn-lt"/>
                <a:ea typeface="+mn-ea"/>
                <a:cs typeface="+mn-cs"/>
                <a:sym typeface="Kievit-Book" charset="0"/>
              </a:defRPr>
            </a:lvl7pPr>
            <a:lvl8pPr marL="1371600" algn="l" rtl="0" fontAlgn="base">
              <a:spcBef>
                <a:spcPct val="0"/>
              </a:spcBef>
              <a:spcAft>
                <a:spcPct val="0"/>
              </a:spcAft>
              <a:defRPr sz="3000">
                <a:solidFill>
                  <a:srgbClr val="141313"/>
                </a:solidFill>
                <a:latin typeface="+mn-lt"/>
                <a:ea typeface="+mn-ea"/>
                <a:cs typeface="+mn-cs"/>
                <a:sym typeface="Kievit-Book" charset="0"/>
              </a:defRPr>
            </a:lvl8pPr>
            <a:lvl9pPr marL="1828800" algn="l" rtl="0" fontAlgn="base">
              <a:spcBef>
                <a:spcPct val="0"/>
              </a:spcBef>
              <a:spcAft>
                <a:spcPct val="0"/>
              </a:spcAft>
              <a:defRPr sz="3000">
                <a:solidFill>
                  <a:srgbClr val="141313"/>
                </a:solidFill>
                <a:latin typeface="+mn-lt"/>
                <a:ea typeface="+mn-ea"/>
                <a:cs typeface="+mn-cs"/>
                <a:sym typeface="Kievit-Book" charset="0"/>
              </a:defRPr>
            </a:lvl9pPr>
          </a:lstStyle>
          <a:p>
            <a:pPr marL="0" indent="0">
              <a:buNone/>
            </a:pPr>
            <a:r>
              <a:rPr lang="en-US" dirty="0" smtClean="0">
                <a:solidFill>
                  <a:srgbClr val="006600"/>
                </a:solidFill>
                <a:latin typeface="Courier New" pitchFamily="49" charset="0"/>
                <a:cs typeface="Courier New" pitchFamily="49" charset="0"/>
              </a:rPr>
              <a:t>% Choose indices and create labels</a:t>
            </a:r>
          </a:p>
          <a:p>
            <a:pPr marL="0" indent="0">
              <a:buNone/>
            </a:pPr>
            <a:endParaRPr lang="en-US" dirty="0">
              <a:solidFill>
                <a:schemeClr val="bg1"/>
              </a:solidFill>
              <a:latin typeface="Courier New" pitchFamily="49" charset="0"/>
              <a:cs typeface="Courier New" pitchFamily="49" charset="0"/>
            </a:endParaRPr>
          </a:p>
          <a:p>
            <a:pPr marL="0" indent="0">
              <a:buNone/>
            </a:pPr>
            <a:r>
              <a:rPr lang="en-US" dirty="0" smtClean="0">
                <a:solidFill>
                  <a:schemeClr val="bg1"/>
                </a:solidFill>
                <a:latin typeface="Courier New" pitchFamily="49" charset="0"/>
                <a:cs typeface="Courier New" pitchFamily="49" charset="0"/>
              </a:rPr>
              <a:t>indices </a:t>
            </a:r>
            <a:r>
              <a:rPr lang="en-US" dirty="0">
                <a:solidFill>
                  <a:schemeClr val="bg1"/>
                </a:solidFill>
                <a:latin typeface="Courier New" pitchFamily="49" charset="0"/>
                <a:cs typeface="Courier New" pitchFamily="49" charset="0"/>
              </a:rPr>
              <a:t>= [1:5,51:55,101:105];</a:t>
            </a:r>
          </a:p>
          <a:p>
            <a:pPr marL="0" indent="0">
              <a:buNone/>
            </a:pPr>
            <a:r>
              <a:rPr lang="en-US" dirty="0">
                <a:solidFill>
                  <a:schemeClr val="bg1"/>
                </a:solidFill>
                <a:latin typeface="Courier New" pitchFamily="49" charset="0"/>
                <a:cs typeface="Courier New" pitchFamily="49" charset="0"/>
              </a:rPr>
              <a:t>labels = cell(1,15);</a:t>
            </a:r>
          </a:p>
          <a:p>
            <a:pPr marL="0" indent="0">
              <a:buNone/>
            </a:pPr>
            <a:r>
              <a:rPr lang="en-US" dirty="0">
                <a:solidFill>
                  <a:srgbClr val="003399"/>
                </a:solidFill>
                <a:latin typeface="Courier New" pitchFamily="49" charset="0"/>
                <a:cs typeface="Courier New" pitchFamily="49" charset="0"/>
              </a:rPr>
              <a:t>for</a:t>
            </a:r>
            <a:r>
              <a:rPr lang="en-US" dirty="0">
                <a:solidFill>
                  <a:schemeClr val="bg1"/>
                </a:solidFill>
                <a:latin typeface="Courier New" pitchFamily="49" charset="0"/>
                <a:cs typeface="Courier New" pitchFamily="49" charset="0"/>
              </a:rPr>
              <a:t> </a:t>
            </a:r>
            <a:r>
              <a:rPr lang="en-US" dirty="0" err="1">
                <a:solidFill>
                  <a:schemeClr val="bg1"/>
                </a:solidFill>
                <a:latin typeface="Courier New" pitchFamily="49" charset="0"/>
                <a:cs typeface="Courier New" pitchFamily="49" charset="0"/>
              </a:rPr>
              <a:t>i</a:t>
            </a:r>
            <a:r>
              <a:rPr lang="en-US" dirty="0">
                <a:solidFill>
                  <a:schemeClr val="bg1"/>
                </a:solidFill>
                <a:latin typeface="Courier New" pitchFamily="49" charset="0"/>
                <a:cs typeface="Courier New" pitchFamily="49" charset="0"/>
              </a:rPr>
              <a:t>=1:15,</a:t>
            </a:r>
          </a:p>
          <a:p>
            <a:pPr marL="0" indent="0">
              <a:buNone/>
            </a:pPr>
            <a:r>
              <a:rPr lang="en-US" dirty="0">
                <a:solidFill>
                  <a:schemeClr val="bg1"/>
                </a:solidFill>
                <a:latin typeface="Courier New" pitchFamily="49" charset="0"/>
                <a:cs typeface="Courier New" pitchFamily="49" charset="0"/>
              </a:rPr>
              <a:t>    labels{</a:t>
            </a:r>
            <a:r>
              <a:rPr lang="en-US" dirty="0" err="1">
                <a:solidFill>
                  <a:schemeClr val="bg1"/>
                </a:solidFill>
                <a:latin typeface="Courier New" pitchFamily="49" charset="0"/>
                <a:cs typeface="Courier New" pitchFamily="49" charset="0"/>
              </a:rPr>
              <a:t>i</a:t>
            </a:r>
            <a:r>
              <a:rPr lang="en-US" dirty="0">
                <a:solidFill>
                  <a:schemeClr val="bg1"/>
                </a:solidFill>
                <a:latin typeface="Courier New" pitchFamily="49" charset="0"/>
                <a:cs typeface="Courier New" pitchFamily="49" charset="0"/>
              </a:rPr>
              <a:t>} = num2str(indices(</a:t>
            </a:r>
            <a:r>
              <a:rPr lang="en-US" dirty="0" err="1">
                <a:solidFill>
                  <a:schemeClr val="bg1"/>
                </a:solidFill>
                <a:latin typeface="Courier New" pitchFamily="49" charset="0"/>
                <a:cs typeface="Courier New" pitchFamily="49" charset="0"/>
              </a:rPr>
              <a:t>i</a:t>
            </a:r>
            <a:r>
              <a:rPr lang="en-US" dirty="0">
                <a:solidFill>
                  <a:schemeClr val="bg1"/>
                </a:solidFill>
                <a:latin typeface="Courier New" pitchFamily="49" charset="0"/>
                <a:cs typeface="Courier New" pitchFamily="49" charset="0"/>
              </a:rPr>
              <a:t>));</a:t>
            </a:r>
          </a:p>
          <a:p>
            <a:pPr marL="0" indent="0">
              <a:buNone/>
            </a:pPr>
            <a:r>
              <a:rPr lang="en-US" dirty="0">
                <a:solidFill>
                  <a:srgbClr val="003399"/>
                </a:solidFill>
                <a:latin typeface="Courier New" pitchFamily="49" charset="0"/>
                <a:cs typeface="Courier New" pitchFamily="49" charset="0"/>
              </a:rPr>
              <a:t>end</a:t>
            </a:r>
          </a:p>
          <a:p>
            <a:pPr marL="0" indent="0">
              <a:buNone/>
            </a:pPr>
            <a:endParaRPr lang="en-US" dirty="0" smtClean="0">
              <a:solidFill>
                <a:schemeClr val="bg1"/>
              </a:solidFill>
              <a:latin typeface="Courier New" pitchFamily="49" charset="0"/>
              <a:cs typeface="Courier New" pitchFamily="49" charset="0"/>
            </a:endParaRPr>
          </a:p>
          <a:p>
            <a:pPr marL="0" indent="0">
              <a:buNone/>
            </a:pPr>
            <a:r>
              <a:rPr lang="en-US" dirty="0" smtClean="0">
                <a:solidFill>
                  <a:srgbClr val="006600"/>
                </a:solidFill>
                <a:latin typeface="Courier New" pitchFamily="49" charset="0"/>
                <a:cs typeface="Courier New" pitchFamily="49" charset="0"/>
              </a:rPr>
              <a:t>% Make star plots</a:t>
            </a:r>
          </a:p>
          <a:p>
            <a:pPr marL="0" indent="0">
              <a:buNone/>
            </a:pPr>
            <a:endParaRPr lang="en-US" dirty="0" smtClean="0">
              <a:solidFill>
                <a:schemeClr val="bg1"/>
              </a:solidFill>
              <a:latin typeface="Courier New" pitchFamily="49" charset="0"/>
              <a:cs typeface="Courier New" pitchFamily="49" charset="0"/>
            </a:endParaRPr>
          </a:p>
          <a:p>
            <a:pPr marL="0" indent="0">
              <a:buNone/>
            </a:pPr>
            <a:r>
              <a:rPr lang="en-US" dirty="0" err="1" smtClean="0">
                <a:solidFill>
                  <a:schemeClr val="bg1"/>
                </a:solidFill>
                <a:latin typeface="Courier New" pitchFamily="49" charset="0"/>
                <a:cs typeface="Courier New" pitchFamily="49" charset="0"/>
              </a:rPr>
              <a:t>glyphplot</a:t>
            </a:r>
            <a:r>
              <a:rPr lang="en-US" dirty="0" smtClean="0">
                <a:solidFill>
                  <a:schemeClr val="bg1"/>
                </a:solidFill>
                <a:latin typeface="Courier New" pitchFamily="49" charset="0"/>
                <a:cs typeface="Courier New" pitchFamily="49" charset="0"/>
              </a:rPr>
              <a:t>(</a:t>
            </a:r>
            <a:r>
              <a:rPr lang="en-US" dirty="0" err="1" smtClean="0">
                <a:solidFill>
                  <a:schemeClr val="bg1"/>
                </a:solidFill>
                <a:latin typeface="Courier New" pitchFamily="49" charset="0"/>
                <a:cs typeface="Courier New" pitchFamily="49" charset="0"/>
              </a:rPr>
              <a:t>meas</a:t>
            </a:r>
            <a:r>
              <a:rPr lang="en-US" dirty="0" smtClean="0">
                <a:solidFill>
                  <a:schemeClr val="bg1"/>
                </a:solidFill>
                <a:latin typeface="Courier New" pitchFamily="49" charset="0"/>
                <a:cs typeface="Courier New" pitchFamily="49" charset="0"/>
              </a:rPr>
              <a:t>(indices</a:t>
            </a:r>
            <a:r>
              <a:rPr lang="en-US" dirty="0">
                <a:solidFill>
                  <a:schemeClr val="bg1"/>
                </a:solidFill>
                <a:latin typeface="Courier New" pitchFamily="49" charset="0"/>
                <a:cs typeface="Courier New" pitchFamily="49" charset="0"/>
              </a:rPr>
              <a:t>,:),'</a:t>
            </a:r>
            <a:r>
              <a:rPr lang="en-US" dirty="0" err="1" smtClean="0">
                <a:solidFill>
                  <a:srgbClr val="7030A0"/>
                </a:solidFill>
                <a:latin typeface="Courier New" pitchFamily="49" charset="0"/>
                <a:cs typeface="Courier New" pitchFamily="49" charset="0"/>
              </a:rPr>
              <a:t>ObsLabels</a:t>
            </a:r>
            <a:r>
              <a:rPr lang="en-US" dirty="0" smtClean="0">
                <a:solidFill>
                  <a:schemeClr val="bg1"/>
                </a:solidFill>
                <a:latin typeface="Courier New" pitchFamily="49" charset="0"/>
                <a:cs typeface="Courier New" pitchFamily="49" charset="0"/>
              </a:rPr>
              <a:t>',labels)</a:t>
            </a:r>
            <a:endParaRPr lang="en-US" dirty="0">
              <a:solidFill>
                <a:schemeClr val="bg1"/>
              </a:solidFill>
              <a:latin typeface="Courier New" pitchFamily="49" charset="0"/>
              <a:cs typeface="Courier New" pitchFamily="49" charset="0"/>
            </a:endParaRPr>
          </a:p>
        </p:txBody>
      </p:sp>
      <p:sp>
        <p:nvSpPr>
          <p:cNvPr id="2" name="Slide Number Placeholder 1"/>
          <p:cNvSpPr>
            <a:spLocks noGrp="1"/>
          </p:cNvSpPr>
          <p:nvPr>
            <p:ph type="sldNum" sz="quarter" idx="4"/>
          </p:nvPr>
        </p:nvSpPr>
        <p:spPr/>
        <p:txBody>
          <a:bodyPr/>
          <a:lstStyle/>
          <a:p>
            <a:fld id="{4F0FB6BC-84A6-4609-A72D-14054CEE50D6}" type="slidenum">
              <a:rPr lang="en-US" smtClean="0"/>
              <a:pPr/>
              <a:t>35</a:t>
            </a:fld>
            <a:endParaRPr lang="en-US" dirty="0"/>
          </a:p>
        </p:txBody>
      </p:sp>
    </p:spTree>
    <p:extLst>
      <p:ext uri="{BB962C8B-B14F-4D97-AF65-F5344CB8AC3E}">
        <p14:creationId xmlns:p14="http://schemas.microsoft.com/office/powerpoint/2010/main" val="3400613320"/>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73808" y="2284512"/>
            <a:ext cx="7173112" cy="5286209"/>
          </a:xfrm>
          <a:noFill/>
        </p:spPr>
      </p:pic>
      <p:sp>
        <p:nvSpPr>
          <p:cNvPr id="33795" name="Rectangle 21"/>
          <p:cNvSpPr>
            <a:spLocks noGrp="1" noChangeArrowheads="1"/>
          </p:cNvSpPr>
          <p:nvPr>
            <p:ph type="title"/>
          </p:nvPr>
        </p:nvSpPr>
        <p:spPr/>
        <p:txBody>
          <a:bodyPr/>
          <a:lstStyle/>
          <a:p>
            <a:r>
              <a:rPr lang="nl-NL" dirty="0" smtClean="0"/>
              <a:t>Star Plots for Cars</a:t>
            </a:r>
          </a:p>
        </p:txBody>
      </p:sp>
      <p:sp>
        <p:nvSpPr>
          <p:cNvPr id="33796" name="Text Box 23"/>
          <p:cNvSpPr txBox="1">
            <a:spLocks noChangeArrowheads="1"/>
          </p:cNvSpPr>
          <p:nvPr/>
        </p:nvSpPr>
        <p:spPr bwMode="auto">
          <a:xfrm>
            <a:off x="8806656" y="2572544"/>
            <a:ext cx="3620635" cy="49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28692" tIns="63217" rIns="128692" bIns="63217">
            <a:spAutoFit/>
          </a:bodyPr>
          <a:lstStyle>
            <a:lvl1pPr marL="457200" indent="-457200">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6pPr>
            <a:lvl7pPr marL="29718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7pPr>
            <a:lvl8pPr marL="34290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8pPr>
            <a:lvl9pPr marL="38862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9pPr>
          </a:lstStyle>
          <a:p>
            <a:pPr>
              <a:spcBef>
                <a:spcPct val="50000"/>
              </a:spcBef>
              <a:buFont typeface="Times New Roman" pitchFamily="18" charset="0"/>
              <a:buAutoNum type="arabicPeriod"/>
            </a:pPr>
            <a:r>
              <a:rPr lang="en-US" sz="2100" dirty="0">
                <a:solidFill>
                  <a:schemeClr val="bg1"/>
                </a:solidFill>
              </a:rPr>
              <a:t>Price</a:t>
            </a:r>
          </a:p>
          <a:p>
            <a:pPr>
              <a:spcBef>
                <a:spcPct val="50000"/>
              </a:spcBef>
              <a:buFont typeface="Times New Roman" pitchFamily="18" charset="0"/>
              <a:buAutoNum type="arabicPeriod"/>
            </a:pPr>
            <a:r>
              <a:rPr lang="en-US" sz="2100" dirty="0">
                <a:solidFill>
                  <a:schemeClr val="bg1"/>
                </a:solidFill>
              </a:rPr>
              <a:t>Mileage (MPG)</a:t>
            </a:r>
          </a:p>
          <a:p>
            <a:pPr>
              <a:spcBef>
                <a:spcPct val="50000"/>
              </a:spcBef>
              <a:buFont typeface="Times New Roman" pitchFamily="18" charset="0"/>
              <a:buAutoNum type="arabicPeriod"/>
            </a:pPr>
            <a:r>
              <a:rPr lang="en-US" sz="2100" dirty="0">
                <a:solidFill>
                  <a:schemeClr val="bg1"/>
                </a:solidFill>
              </a:rPr>
              <a:t>1978 Repair Record (1 = Worst, 5 = Best)</a:t>
            </a:r>
          </a:p>
          <a:p>
            <a:pPr>
              <a:spcBef>
                <a:spcPct val="50000"/>
              </a:spcBef>
              <a:buFont typeface="Times New Roman" pitchFamily="18" charset="0"/>
              <a:buAutoNum type="arabicPeriod"/>
            </a:pPr>
            <a:r>
              <a:rPr lang="en-US" sz="2100" dirty="0">
                <a:solidFill>
                  <a:schemeClr val="bg1"/>
                </a:solidFill>
              </a:rPr>
              <a:t>1977 Repair Record (1 = Worst, 5 = Best)</a:t>
            </a:r>
          </a:p>
          <a:p>
            <a:pPr>
              <a:spcBef>
                <a:spcPct val="50000"/>
              </a:spcBef>
              <a:buFont typeface="Times New Roman" pitchFamily="18" charset="0"/>
              <a:buAutoNum type="arabicPeriod"/>
            </a:pPr>
            <a:r>
              <a:rPr lang="en-US" sz="2100" dirty="0">
                <a:solidFill>
                  <a:schemeClr val="bg1"/>
                </a:solidFill>
              </a:rPr>
              <a:t>Headroom</a:t>
            </a:r>
          </a:p>
          <a:p>
            <a:pPr>
              <a:spcBef>
                <a:spcPct val="50000"/>
              </a:spcBef>
              <a:buFont typeface="Times New Roman" pitchFamily="18" charset="0"/>
              <a:buAutoNum type="arabicPeriod"/>
            </a:pPr>
            <a:r>
              <a:rPr lang="en-US" sz="2100" dirty="0">
                <a:solidFill>
                  <a:schemeClr val="bg1"/>
                </a:solidFill>
              </a:rPr>
              <a:t>Rear Seat Room</a:t>
            </a:r>
          </a:p>
          <a:p>
            <a:pPr>
              <a:spcBef>
                <a:spcPct val="50000"/>
              </a:spcBef>
              <a:buFont typeface="Times New Roman" pitchFamily="18" charset="0"/>
              <a:buAutoNum type="arabicPeriod"/>
            </a:pPr>
            <a:r>
              <a:rPr lang="en-US" sz="2100" dirty="0">
                <a:solidFill>
                  <a:schemeClr val="bg1"/>
                </a:solidFill>
              </a:rPr>
              <a:t>Trunk Space</a:t>
            </a:r>
          </a:p>
          <a:p>
            <a:pPr>
              <a:spcBef>
                <a:spcPct val="50000"/>
              </a:spcBef>
              <a:buFont typeface="Times New Roman" pitchFamily="18" charset="0"/>
              <a:buAutoNum type="arabicPeriod"/>
            </a:pPr>
            <a:r>
              <a:rPr lang="en-US" sz="2100" dirty="0">
                <a:solidFill>
                  <a:schemeClr val="bg1"/>
                </a:solidFill>
              </a:rPr>
              <a:t>Weight</a:t>
            </a:r>
          </a:p>
          <a:p>
            <a:pPr>
              <a:spcBef>
                <a:spcPct val="50000"/>
              </a:spcBef>
              <a:buFont typeface="Times New Roman" pitchFamily="18" charset="0"/>
              <a:buAutoNum type="arabicPeriod"/>
            </a:pPr>
            <a:r>
              <a:rPr lang="en-US" sz="2100" dirty="0">
                <a:solidFill>
                  <a:schemeClr val="bg1"/>
                </a:solidFill>
              </a:rPr>
              <a:t>Length</a:t>
            </a:r>
          </a:p>
        </p:txBody>
      </p:sp>
      <p:sp>
        <p:nvSpPr>
          <p:cNvPr id="2" name="Slide Number Placeholder 1"/>
          <p:cNvSpPr>
            <a:spLocks noGrp="1"/>
          </p:cNvSpPr>
          <p:nvPr>
            <p:ph type="sldNum" sz="quarter" idx="4"/>
          </p:nvPr>
        </p:nvSpPr>
        <p:spPr/>
        <p:txBody>
          <a:bodyPr/>
          <a:lstStyle/>
          <a:p>
            <a:fld id="{4F0FB6BC-84A6-4609-A72D-14054CEE50D6}" type="slidenum">
              <a:rPr lang="en-US" smtClean="0"/>
              <a:pPr/>
              <a:t>36</a:t>
            </a:fld>
            <a:endParaRPr lang="en-US" dirty="0"/>
          </a:p>
        </p:txBody>
      </p:sp>
    </p:spTree>
    <p:extLst>
      <p:ext uri="{BB962C8B-B14F-4D97-AF65-F5344CB8AC3E}">
        <p14:creationId xmlns:p14="http://schemas.microsoft.com/office/powerpoint/2010/main" val="598681117"/>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err="1" smtClean="0"/>
              <a:t>Chernoff</a:t>
            </a:r>
            <a:r>
              <a:rPr lang="en-US" dirty="0" smtClean="0"/>
              <a:t> Faces</a:t>
            </a:r>
          </a:p>
        </p:txBody>
      </p:sp>
      <p:sp>
        <p:nvSpPr>
          <p:cNvPr id="34819" name="Rectangle 3"/>
          <p:cNvSpPr>
            <a:spLocks noGrp="1" noChangeArrowheads="1"/>
          </p:cNvSpPr>
          <p:nvPr>
            <p:ph idx="1"/>
          </p:nvPr>
        </p:nvSpPr>
        <p:spPr/>
        <p:txBody>
          <a:bodyPr/>
          <a:lstStyle/>
          <a:p>
            <a:pPr>
              <a:lnSpc>
                <a:spcPct val="90000"/>
              </a:lnSpc>
            </a:pPr>
            <a:endParaRPr lang="en-US" dirty="0" smtClean="0"/>
          </a:p>
          <a:p>
            <a:pPr>
              <a:lnSpc>
                <a:spcPct val="90000"/>
              </a:lnSpc>
            </a:pPr>
            <a:r>
              <a:rPr lang="en-US" dirty="0" smtClean="0"/>
              <a:t>Approach created by Herman </a:t>
            </a:r>
            <a:r>
              <a:rPr lang="en-US" dirty="0" err="1" smtClean="0"/>
              <a:t>Chernoff</a:t>
            </a:r>
            <a:endParaRPr lang="en-US" dirty="0" smtClean="0"/>
          </a:p>
          <a:p>
            <a:pPr>
              <a:lnSpc>
                <a:spcPct val="90000"/>
              </a:lnSpc>
            </a:pPr>
            <a:endParaRPr lang="en-US" dirty="0" smtClean="0"/>
          </a:p>
          <a:p>
            <a:pPr>
              <a:lnSpc>
                <a:spcPct val="90000"/>
              </a:lnSpc>
            </a:pPr>
            <a:r>
              <a:rPr lang="en-US" dirty="0" smtClean="0"/>
              <a:t>This approach associates each attribute with a characteristic of a face</a:t>
            </a:r>
          </a:p>
          <a:p>
            <a:pPr>
              <a:lnSpc>
                <a:spcPct val="90000"/>
              </a:lnSpc>
            </a:pPr>
            <a:endParaRPr lang="en-US" dirty="0" smtClean="0"/>
          </a:p>
          <a:p>
            <a:pPr>
              <a:lnSpc>
                <a:spcPct val="90000"/>
              </a:lnSpc>
            </a:pPr>
            <a:r>
              <a:rPr lang="en-US" dirty="0" smtClean="0"/>
              <a:t>The values of each attribute determine the appearance of the corresponding facial characteristic	</a:t>
            </a:r>
          </a:p>
          <a:p>
            <a:pPr>
              <a:lnSpc>
                <a:spcPct val="90000"/>
              </a:lnSpc>
            </a:pPr>
            <a:endParaRPr lang="en-US" dirty="0" smtClean="0"/>
          </a:p>
          <a:p>
            <a:pPr>
              <a:lnSpc>
                <a:spcPct val="90000"/>
              </a:lnSpc>
            </a:pPr>
            <a:r>
              <a:rPr lang="en-US" dirty="0" smtClean="0"/>
              <a:t>Each object becomes a separate face</a:t>
            </a:r>
          </a:p>
          <a:p>
            <a:pPr>
              <a:lnSpc>
                <a:spcPct val="90000"/>
              </a:lnSpc>
            </a:pPr>
            <a:endParaRPr lang="en-US" dirty="0" smtClean="0"/>
          </a:p>
          <a:p>
            <a:pPr>
              <a:lnSpc>
                <a:spcPct val="90000"/>
              </a:lnSpc>
            </a:pPr>
            <a:r>
              <a:rPr lang="en-US" dirty="0" smtClean="0"/>
              <a:t>Relies on human’s ability to distinguish faces</a:t>
            </a:r>
          </a:p>
        </p:txBody>
      </p:sp>
      <p:sp>
        <p:nvSpPr>
          <p:cNvPr id="2" name="Slide Number Placeholder 1"/>
          <p:cNvSpPr>
            <a:spLocks noGrp="1"/>
          </p:cNvSpPr>
          <p:nvPr>
            <p:ph type="sldNum" sz="quarter" idx="4"/>
          </p:nvPr>
        </p:nvSpPr>
        <p:spPr/>
        <p:txBody>
          <a:bodyPr/>
          <a:lstStyle/>
          <a:p>
            <a:fld id="{4F0FB6BC-84A6-4609-A72D-14054CEE50D6}" type="slidenum">
              <a:rPr lang="en-US" smtClean="0"/>
              <a:pPr/>
              <a:t>37</a:t>
            </a:fld>
            <a:endParaRPr lang="en-US" dirty="0"/>
          </a:p>
        </p:txBody>
      </p:sp>
    </p:spTree>
    <p:extLst>
      <p:ext uri="{BB962C8B-B14F-4D97-AF65-F5344CB8AC3E}">
        <p14:creationId xmlns:p14="http://schemas.microsoft.com/office/powerpoint/2010/main" val="1297546671"/>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err="1" smtClean="0"/>
              <a:t>Chernoff</a:t>
            </a:r>
            <a:r>
              <a:rPr lang="en-US" dirty="0" smtClean="0"/>
              <a:t> Faces for Iris Data</a:t>
            </a:r>
          </a:p>
        </p:txBody>
      </p:sp>
      <p:pic>
        <p:nvPicPr>
          <p:cNvPr id="35843" name="Picture 4"/>
          <p:cNvPicPr>
            <a:picLocks noChangeAspect="1" noChangeArrowheads="1"/>
          </p:cNvPicPr>
          <p:nvPr/>
        </p:nvPicPr>
        <p:blipFill>
          <a:blip r:embed="rId3">
            <a:extLst>
              <a:ext uri="{28A0092B-C50C-407E-A947-70E740481C1C}">
                <a14:useLocalDpi xmlns:a14="http://schemas.microsoft.com/office/drawing/2010/main" val="0"/>
              </a:ext>
            </a:extLst>
          </a:blip>
          <a:srcRect l="18523" t="24202" r="14157" b="19345"/>
          <a:stretch>
            <a:fillRect/>
          </a:stretch>
        </p:blipFill>
        <p:spPr bwMode="auto">
          <a:xfrm>
            <a:off x="957784" y="2788568"/>
            <a:ext cx="8978365" cy="56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Rectangle 5"/>
          <p:cNvSpPr txBox="1">
            <a:spLocks noChangeArrowheads="1"/>
          </p:cNvSpPr>
          <p:nvPr/>
        </p:nvSpPr>
        <p:spPr bwMode="auto">
          <a:xfrm>
            <a:off x="10534848" y="3490862"/>
            <a:ext cx="2111994" cy="498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lvl1pPr marL="342900" indent="-342900" algn="l" rtl="0" eaLnBrk="0" fontAlgn="base" hangingPunct="0">
              <a:spcBef>
                <a:spcPct val="0"/>
              </a:spcBef>
              <a:spcAft>
                <a:spcPct val="0"/>
              </a:spcAft>
              <a:buClr>
                <a:srgbClr val="C00000"/>
              </a:buClr>
              <a:buChar char="•"/>
              <a:defRPr sz="2500">
                <a:solidFill>
                  <a:srgbClr val="141313"/>
                </a:solidFill>
                <a:latin typeface="Arial"/>
                <a:ea typeface="MS PGothic" pitchFamily="34" charset="-128"/>
                <a:cs typeface="Arial"/>
                <a:sym typeface="Kievit-Book" charset="0"/>
              </a:defRPr>
            </a:lvl1pPr>
            <a:lvl2pPr marL="742950" indent="-28575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2pPr>
            <a:lvl3pPr marL="11430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3pPr>
            <a:lvl4pPr marL="16002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4pPr>
            <a:lvl5pPr marL="20574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5pPr>
            <a:lvl6pPr marL="457200" algn="l" rtl="0" fontAlgn="base">
              <a:spcBef>
                <a:spcPct val="0"/>
              </a:spcBef>
              <a:spcAft>
                <a:spcPct val="0"/>
              </a:spcAft>
              <a:defRPr sz="3000">
                <a:solidFill>
                  <a:srgbClr val="141313"/>
                </a:solidFill>
                <a:latin typeface="+mn-lt"/>
                <a:ea typeface="+mn-ea"/>
                <a:cs typeface="+mn-cs"/>
                <a:sym typeface="Kievit-Book" charset="0"/>
              </a:defRPr>
            </a:lvl6pPr>
            <a:lvl7pPr marL="914400" algn="l" rtl="0" fontAlgn="base">
              <a:spcBef>
                <a:spcPct val="0"/>
              </a:spcBef>
              <a:spcAft>
                <a:spcPct val="0"/>
              </a:spcAft>
              <a:defRPr sz="3000">
                <a:solidFill>
                  <a:srgbClr val="141313"/>
                </a:solidFill>
                <a:latin typeface="+mn-lt"/>
                <a:ea typeface="+mn-ea"/>
                <a:cs typeface="+mn-cs"/>
                <a:sym typeface="Kievit-Book" charset="0"/>
              </a:defRPr>
            </a:lvl7pPr>
            <a:lvl8pPr marL="1371600" algn="l" rtl="0" fontAlgn="base">
              <a:spcBef>
                <a:spcPct val="0"/>
              </a:spcBef>
              <a:spcAft>
                <a:spcPct val="0"/>
              </a:spcAft>
              <a:defRPr sz="3000">
                <a:solidFill>
                  <a:srgbClr val="141313"/>
                </a:solidFill>
                <a:latin typeface="+mn-lt"/>
                <a:ea typeface="+mn-ea"/>
                <a:cs typeface="+mn-cs"/>
                <a:sym typeface="Kievit-Book" charset="0"/>
              </a:defRPr>
            </a:lvl8pPr>
            <a:lvl9pPr marL="1828800" algn="l" rtl="0" fontAlgn="base">
              <a:spcBef>
                <a:spcPct val="0"/>
              </a:spcBef>
              <a:spcAft>
                <a:spcPct val="0"/>
              </a:spcAft>
              <a:defRPr sz="3000">
                <a:solidFill>
                  <a:srgbClr val="141313"/>
                </a:solidFill>
                <a:latin typeface="+mn-lt"/>
                <a:ea typeface="+mn-ea"/>
                <a:cs typeface="+mn-cs"/>
                <a:sym typeface="Kievit-Book" charset="0"/>
              </a:defRPr>
            </a:lvl9pPr>
          </a:lstStyle>
          <a:p>
            <a:pPr>
              <a:lnSpc>
                <a:spcPct val="90000"/>
              </a:lnSpc>
              <a:buFont typeface="Monotype Sorts" pitchFamily="2" charset="2"/>
              <a:buNone/>
            </a:pPr>
            <a:r>
              <a:rPr lang="en-US" dirty="0" err="1" smtClean="0"/>
              <a:t>Setosa</a:t>
            </a:r>
            <a:endParaRPr lang="en-US" dirty="0" smtClean="0"/>
          </a:p>
          <a:p>
            <a:pPr>
              <a:lnSpc>
                <a:spcPct val="90000"/>
              </a:lnSpc>
              <a:buFont typeface="Monotype Sorts" pitchFamily="2" charset="2"/>
              <a:buNone/>
            </a:pPr>
            <a:endParaRPr lang="en-US" dirty="0" smtClean="0"/>
          </a:p>
          <a:p>
            <a:pPr>
              <a:lnSpc>
                <a:spcPct val="90000"/>
              </a:lnSpc>
              <a:buFont typeface="Monotype Sorts" pitchFamily="2" charset="2"/>
              <a:buNone/>
            </a:pPr>
            <a:endParaRPr lang="en-US" dirty="0" smtClean="0"/>
          </a:p>
          <a:p>
            <a:pPr>
              <a:lnSpc>
                <a:spcPct val="90000"/>
              </a:lnSpc>
              <a:buFont typeface="Monotype Sorts" pitchFamily="2" charset="2"/>
              <a:buNone/>
            </a:pPr>
            <a:endParaRPr lang="en-US" dirty="0" smtClean="0"/>
          </a:p>
          <a:p>
            <a:pPr>
              <a:lnSpc>
                <a:spcPct val="90000"/>
              </a:lnSpc>
              <a:buFont typeface="Monotype Sorts" pitchFamily="2" charset="2"/>
              <a:buNone/>
            </a:pPr>
            <a:endParaRPr lang="en-US" dirty="0" smtClean="0"/>
          </a:p>
          <a:p>
            <a:pPr>
              <a:lnSpc>
                <a:spcPct val="90000"/>
              </a:lnSpc>
              <a:buFont typeface="Monotype Sorts" pitchFamily="2" charset="2"/>
              <a:buNone/>
            </a:pPr>
            <a:r>
              <a:rPr lang="en-US" dirty="0" err="1" smtClean="0"/>
              <a:t>Versicolour</a:t>
            </a:r>
            <a:endParaRPr lang="en-US" dirty="0" smtClean="0"/>
          </a:p>
          <a:p>
            <a:pPr>
              <a:lnSpc>
                <a:spcPct val="90000"/>
              </a:lnSpc>
              <a:buFont typeface="Monotype Sorts" pitchFamily="2" charset="2"/>
              <a:buNone/>
            </a:pPr>
            <a:endParaRPr lang="en-US" dirty="0" smtClean="0"/>
          </a:p>
          <a:p>
            <a:pPr>
              <a:lnSpc>
                <a:spcPct val="90000"/>
              </a:lnSpc>
              <a:buFont typeface="Monotype Sorts" pitchFamily="2" charset="2"/>
              <a:buNone/>
            </a:pPr>
            <a:endParaRPr lang="en-US" dirty="0" smtClean="0"/>
          </a:p>
          <a:p>
            <a:pPr>
              <a:lnSpc>
                <a:spcPct val="90000"/>
              </a:lnSpc>
              <a:buFont typeface="Monotype Sorts" pitchFamily="2" charset="2"/>
              <a:buNone/>
            </a:pPr>
            <a:endParaRPr lang="en-US" dirty="0" smtClean="0"/>
          </a:p>
          <a:p>
            <a:pPr>
              <a:lnSpc>
                <a:spcPct val="90000"/>
              </a:lnSpc>
              <a:buFont typeface="Monotype Sorts" pitchFamily="2" charset="2"/>
              <a:buNone/>
            </a:pPr>
            <a:endParaRPr lang="en-US" dirty="0" smtClean="0"/>
          </a:p>
          <a:p>
            <a:pPr>
              <a:lnSpc>
                <a:spcPct val="90000"/>
              </a:lnSpc>
              <a:buFont typeface="Monotype Sorts" pitchFamily="2" charset="2"/>
              <a:buNone/>
            </a:pPr>
            <a:endParaRPr lang="en-US" dirty="0" smtClean="0"/>
          </a:p>
          <a:p>
            <a:pPr>
              <a:lnSpc>
                <a:spcPct val="90000"/>
              </a:lnSpc>
              <a:buFont typeface="Monotype Sorts" pitchFamily="2" charset="2"/>
              <a:buNone/>
            </a:pPr>
            <a:r>
              <a:rPr lang="en-US" dirty="0" err="1" smtClean="0"/>
              <a:t>Virginica</a:t>
            </a:r>
            <a:endParaRPr lang="en-US" dirty="0" smtClean="0"/>
          </a:p>
          <a:p>
            <a:pPr>
              <a:lnSpc>
                <a:spcPct val="90000"/>
              </a:lnSpc>
              <a:buFont typeface="Monotype Sorts" pitchFamily="2" charset="2"/>
              <a:buNone/>
            </a:pPr>
            <a:endParaRPr lang="en-US" sz="3400" dirty="0" smtClean="0"/>
          </a:p>
          <a:p>
            <a:pPr>
              <a:lnSpc>
                <a:spcPct val="90000"/>
              </a:lnSpc>
              <a:buFont typeface="Monotype Sorts" pitchFamily="2" charset="2"/>
              <a:buNone/>
            </a:pPr>
            <a:endParaRPr lang="en-US" sz="3400" dirty="0" smtClean="0"/>
          </a:p>
          <a:p>
            <a:pPr>
              <a:lnSpc>
                <a:spcPct val="90000"/>
              </a:lnSpc>
              <a:buFont typeface="Monotype Sorts" pitchFamily="2" charset="2"/>
              <a:buNone/>
            </a:pPr>
            <a:endParaRPr lang="en-US" sz="3400" dirty="0"/>
          </a:p>
        </p:txBody>
      </p:sp>
      <p:sp>
        <p:nvSpPr>
          <p:cNvPr id="5" name="Content Placeholder 2"/>
          <p:cNvSpPr txBox="1">
            <a:spLocks/>
          </p:cNvSpPr>
          <p:nvPr/>
        </p:nvSpPr>
        <p:spPr>
          <a:xfrm>
            <a:off x="900112" y="2070099"/>
            <a:ext cx="11746729" cy="718469"/>
          </a:xfrm>
          <a:prstGeom prst="rect">
            <a:avLst/>
          </a:prstGeom>
        </p:spPr>
        <p:txBody>
          <a:bodyPr/>
          <a:lstStyle>
            <a:lvl1pPr marL="342900" indent="-342900" algn="l" rtl="0" eaLnBrk="0" fontAlgn="base" hangingPunct="0">
              <a:spcBef>
                <a:spcPct val="0"/>
              </a:spcBef>
              <a:spcAft>
                <a:spcPct val="0"/>
              </a:spcAft>
              <a:buClr>
                <a:srgbClr val="C00000"/>
              </a:buClr>
              <a:buChar char="•"/>
              <a:defRPr sz="2500">
                <a:solidFill>
                  <a:srgbClr val="141313"/>
                </a:solidFill>
                <a:latin typeface="Arial"/>
                <a:ea typeface="MS PGothic" pitchFamily="34" charset="-128"/>
                <a:cs typeface="Arial"/>
                <a:sym typeface="Kievit-Book" charset="0"/>
              </a:defRPr>
            </a:lvl1pPr>
            <a:lvl2pPr marL="742950" indent="-28575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2pPr>
            <a:lvl3pPr marL="11430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3pPr>
            <a:lvl4pPr marL="16002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4pPr>
            <a:lvl5pPr marL="20574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5pPr>
            <a:lvl6pPr marL="457200" algn="l" rtl="0" fontAlgn="base">
              <a:spcBef>
                <a:spcPct val="0"/>
              </a:spcBef>
              <a:spcAft>
                <a:spcPct val="0"/>
              </a:spcAft>
              <a:defRPr sz="3000">
                <a:solidFill>
                  <a:srgbClr val="141313"/>
                </a:solidFill>
                <a:latin typeface="+mn-lt"/>
                <a:ea typeface="+mn-ea"/>
                <a:cs typeface="+mn-cs"/>
                <a:sym typeface="Kievit-Book" charset="0"/>
              </a:defRPr>
            </a:lvl6pPr>
            <a:lvl7pPr marL="914400" algn="l" rtl="0" fontAlgn="base">
              <a:spcBef>
                <a:spcPct val="0"/>
              </a:spcBef>
              <a:spcAft>
                <a:spcPct val="0"/>
              </a:spcAft>
              <a:defRPr sz="3000">
                <a:solidFill>
                  <a:srgbClr val="141313"/>
                </a:solidFill>
                <a:latin typeface="+mn-lt"/>
                <a:ea typeface="+mn-ea"/>
                <a:cs typeface="+mn-cs"/>
                <a:sym typeface="Kievit-Book" charset="0"/>
              </a:defRPr>
            </a:lvl7pPr>
            <a:lvl8pPr marL="1371600" algn="l" rtl="0" fontAlgn="base">
              <a:spcBef>
                <a:spcPct val="0"/>
              </a:spcBef>
              <a:spcAft>
                <a:spcPct val="0"/>
              </a:spcAft>
              <a:defRPr sz="3000">
                <a:solidFill>
                  <a:srgbClr val="141313"/>
                </a:solidFill>
                <a:latin typeface="+mn-lt"/>
                <a:ea typeface="+mn-ea"/>
                <a:cs typeface="+mn-cs"/>
                <a:sym typeface="Kievit-Book" charset="0"/>
              </a:defRPr>
            </a:lvl8pPr>
            <a:lvl9pPr marL="1828800" algn="l" rtl="0" fontAlgn="base">
              <a:spcBef>
                <a:spcPct val="0"/>
              </a:spcBef>
              <a:spcAft>
                <a:spcPct val="0"/>
              </a:spcAft>
              <a:defRPr sz="3000">
                <a:solidFill>
                  <a:srgbClr val="141313"/>
                </a:solidFill>
                <a:latin typeface="+mn-lt"/>
                <a:ea typeface="+mn-ea"/>
                <a:cs typeface="+mn-cs"/>
                <a:sym typeface="Kievit-Book" charset="0"/>
              </a:defRPr>
            </a:lvl9pPr>
          </a:lstStyle>
          <a:p>
            <a:pPr marL="0" indent="0">
              <a:buNone/>
            </a:pPr>
            <a:r>
              <a:rPr lang="en-US" dirty="0" err="1" smtClean="0">
                <a:solidFill>
                  <a:schemeClr val="bg1"/>
                </a:solidFill>
                <a:latin typeface="Courier New" pitchFamily="49" charset="0"/>
                <a:cs typeface="Courier New" pitchFamily="49" charset="0"/>
              </a:rPr>
              <a:t>glyphplot</a:t>
            </a:r>
            <a:r>
              <a:rPr lang="en-US" dirty="0" smtClean="0">
                <a:solidFill>
                  <a:schemeClr val="bg1"/>
                </a:solidFill>
                <a:latin typeface="Courier New" pitchFamily="49" charset="0"/>
                <a:cs typeface="Courier New" pitchFamily="49" charset="0"/>
              </a:rPr>
              <a:t>(</a:t>
            </a:r>
            <a:r>
              <a:rPr lang="en-US" dirty="0" err="1" smtClean="0">
                <a:solidFill>
                  <a:schemeClr val="bg1"/>
                </a:solidFill>
                <a:latin typeface="Courier New" pitchFamily="49" charset="0"/>
                <a:cs typeface="Courier New" pitchFamily="49" charset="0"/>
              </a:rPr>
              <a:t>meas</a:t>
            </a:r>
            <a:r>
              <a:rPr lang="en-US" dirty="0" smtClean="0">
                <a:solidFill>
                  <a:schemeClr val="bg1"/>
                </a:solidFill>
                <a:latin typeface="Courier New" pitchFamily="49" charset="0"/>
                <a:cs typeface="Courier New" pitchFamily="49" charset="0"/>
              </a:rPr>
              <a:t>(indices</a:t>
            </a:r>
            <a:r>
              <a:rPr lang="en-US" dirty="0">
                <a:solidFill>
                  <a:schemeClr val="bg1"/>
                </a:solidFill>
                <a:latin typeface="Courier New" pitchFamily="49" charset="0"/>
                <a:cs typeface="Courier New" pitchFamily="49" charset="0"/>
              </a:rPr>
              <a:t>,:),'</a:t>
            </a:r>
            <a:r>
              <a:rPr lang="en-US" dirty="0" err="1">
                <a:solidFill>
                  <a:srgbClr val="7030A0"/>
                </a:solidFill>
                <a:latin typeface="Courier New" pitchFamily="49" charset="0"/>
                <a:cs typeface="Courier New" pitchFamily="49" charset="0"/>
              </a:rPr>
              <a:t>ObsLabels</a:t>
            </a:r>
            <a:r>
              <a:rPr lang="en-US" dirty="0">
                <a:solidFill>
                  <a:schemeClr val="bg1"/>
                </a:solidFill>
                <a:latin typeface="Courier New" pitchFamily="49" charset="0"/>
                <a:cs typeface="Courier New" pitchFamily="49" charset="0"/>
              </a:rPr>
              <a:t>',</a:t>
            </a:r>
            <a:r>
              <a:rPr lang="en-US" dirty="0" err="1">
                <a:solidFill>
                  <a:schemeClr val="bg1"/>
                </a:solidFill>
                <a:latin typeface="Courier New" pitchFamily="49" charset="0"/>
                <a:cs typeface="Courier New" pitchFamily="49" charset="0"/>
              </a:rPr>
              <a:t>labels,'</a:t>
            </a:r>
            <a:r>
              <a:rPr lang="en-US" dirty="0" err="1">
                <a:solidFill>
                  <a:srgbClr val="7030A0"/>
                </a:solidFill>
                <a:latin typeface="Courier New" pitchFamily="49" charset="0"/>
                <a:cs typeface="Courier New" pitchFamily="49" charset="0"/>
              </a:rPr>
              <a:t>Glyph</a:t>
            </a:r>
            <a:r>
              <a:rPr lang="en-US" dirty="0" err="1">
                <a:solidFill>
                  <a:schemeClr val="bg1"/>
                </a:solidFill>
                <a:latin typeface="Courier New" pitchFamily="49" charset="0"/>
                <a:cs typeface="Courier New" pitchFamily="49" charset="0"/>
              </a:rPr>
              <a:t>','</a:t>
            </a:r>
            <a:r>
              <a:rPr lang="en-US" dirty="0" err="1">
                <a:solidFill>
                  <a:srgbClr val="7030A0"/>
                </a:solidFill>
                <a:latin typeface="Courier New" pitchFamily="49" charset="0"/>
                <a:cs typeface="Courier New" pitchFamily="49" charset="0"/>
              </a:rPr>
              <a:t>face</a:t>
            </a:r>
            <a:r>
              <a:rPr lang="en-US" dirty="0">
                <a:solidFill>
                  <a:schemeClr val="bg1"/>
                </a:solidFill>
                <a:latin typeface="Courier New" pitchFamily="49" charset="0"/>
                <a:cs typeface="Courier New" pitchFamily="49" charset="0"/>
              </a:rPr>
              <a:t>')</a:t>
            </a:r>
          </a:p>
        </p:txBody>
      </p:sp>
      <p:sp>
        <p:nvSpPr>
          <p:cNvPr id="2" name="Slide Number Placeholder 1"/>
          <p:cNvSpPr>
            <a:spLocks noGrp="1"/>
          </p:cNvSpPr>
          <p:nvPr>
            <p:ph type="sldNum" sz="quarter" idx="4"/>
          </p:nvPr>
        </p:nvSpPr>
        <p:spPr/>
        <p:txBody>
          <a:bodyPr/>
          <a:lstStyle/>
          <a:p>
            <a:fld id="{4F0FB6BC-84A6-4609-A72D-14054CEE50D6}" type="slidenum">
              <a:rPr lang="en-US" smtClean="0"/>
              <a:pPr/>
              <a:t>38</a:t>
            </a:fld>
            <a:endParaRPr lang="en-US" dirty="0"/>
          </a:p>
        </p:txBody>
      </p:sp>
    </p:spTree>
    <p:extLst>
      <p:ext uri="{BB962C8B-B14F-4D97-AF65-F5344CB8AC3E}">
        <p14:creationId xmlns:p14="http://schemas.microsoft.com/office/powerpoint/2010/main" val="268375852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p:txBody>
          <a:bodyPr/>
          <a:lstStyle/>
          <a:p>
            <a:r>
              <a:rPr lang="en-US" dirty="0" smtClean="0"/>
              <a:t>Clustering Combinations</a:t>
            </a:r>
          </a:p>
        </p:txBody>
      </p:sp>
      <p:pic>
        <p:nvPicPr>
          <p:cNvPr id="36867"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t="8705" b="11427"/>
          <a:stretch/>
        </p:blipFill>
        <p:spPr bwMode="auto">
          <a:xfrm>
            <a:off x="5888943" y="4091554"/>
            <a:ext cx="6719147" cy="402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6868" name="Picture 5"/>
          <p:cNvPicPr>
            <a:picLocks noChangeAspect="1" noChangeArrowheads="1"/>
          </p:cNvPicPr>
          <p:nvPr/>
        </p:nvPicPr>
        <p:blipFill>
          <a:blip r:embed="rId3">
            <a:extLst>
              <a:ext uri="{28A0092B-C50C-407E-A947-70E740481C1C}">
                <a14:useLocalDpi xmlns:a14="http://schemas.microsoft.com/office/drawing/2010/main" val="0"/>
              </a:ext>
            </a:extLst>
          </a:blip>
          <a:srcRect t="12570" b="15997"/>
          <a:stretch>
            <a:fillRect/>
          </a:stretch>
        </p:blipFill>
        <p:spPr bwMode="auto">
          <a:xfrm>
            <a:off x="0" y="1996480"/>
            <a:ext cx="6502400" cy="3483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Slide Number Placeholder 1"/>
          <p:cNvSpPr>
            <a:spLocks noGrp="1"/>
          </p:cNvSpPr>
          <p:nvPr>
            <p:ph type="sldNum" sz="quarter" idx="4"/>
          </p:nvPr>
        </p:nvSpPr>
        <p:spPr/>
        <p:txBody>
          <a:bodyPr/>
          <a:lstStyle/>
          <a:p>
            <a:fld id="{4F0FB6BC-84A6-4609-A72D-14054CEE50D6}" type="slidenum">
              <a:rPr lang="en-US" smtClean="0"/>
              <a:pPr/>
              <a:t>39</a:t>
            </a:fld>
            <a:endParaRPr lang="en-US" dirty="0"/>
          </a:p>
        </p:txBody>
      </p:sp>
    </p:spTree>
    <p:extLst>
      <p:ext uri="{BB962C8B-B14F-4D97-AF65-F5344CB8AC3E}">
        <p14:creationId xmlns:p14="http://schemas.microsoft.com/office/powerpoint/2010/main" val="39818642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the sepal (</a:t>
            </a:r>
            <a:r>
              <a:rPr lang="en-US" dirty="0" err="1"/>
              <a:t>kelkblad</a:t>
            </a:r>
            <a:r>
              <a:rPr lang="en-US" dirty="0"/>
              <a:t>)</a:t>
            </a:r>
          </a:p>
        </p:txBody>
      </p:sp>
      <p:pic>
        <p:nvPicPr>
          <p:cNvPr id="4" name="Picture 20" descr="klaver"/>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7586134" y="4588768"/>
            <a:ext cx="2847058" cy="3576320"/>
          </a:xfrm>
          <a:prstGeom prst="rect">
            <a:avLst/>
          </a:prstGeom>
          <a:noFill/>
        </p:spPr>
      </p:pic>
      <p:pic>
        <p:nvPicPr>
          <p:cNvPr id="5" name="Picture 14" descr="spoorbloem"/>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6299201" y="2059094"/>
            <a:ext cx="3562773" cy="1882987"/>
          </a:xfrm>
          <a:prstGeom prst="rect">
            <a:avLst/>
          </a:prstGeom>
          <a:noFill/>
        </p:spPr>
      </p:pic>
      <p:pic>
        <p:nvPicPr>
          <p:cNvPr id="6" name="Picture 23" descr="basilicum"/>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758614" y="2233910"/>
            <a:ext cx="3318933" cy="3020907"/>
          </a:xfrm>
          <a:prstGeom prst="rect">
            <a:avLst/>
          </a:prstGeom>
          <a:noFill/>
        </p:spPr>
      </p:pic>
      <p:pic>
        <p:nvPicPr>
          <p:cNvPr id="7" name="Picture 18" descr="hersthooi"/>
          <p:cNvPicPr>
            <a:picLocks noGrp="1" noChangeAspect="1" noChangeArrowheads="1"/>
          </p:cNvPicPr>
          <p:nvPr>
            <p:ph sz="quarter" idx="1"/>
          </p:nvPr>
        </p:nvPicPr>
        <p:blipFill>
          <a:blip r:embed="rId5">
            <a:extLst>
              <a:ext uri="{28A0092B-C50C-407E-A947-70E740481C1C}">
                <a14:useLocalDpi xmlns:a14="http://schemas.microsoft.com/office/drawing/2010/main" val="0"/>
              </a:ext>
            </a:extLst>
          </a:blip>
          <a:srcRect/>
          <a:stretch>
            <a:fillRect/>
          </a:stretch>
        </p:blipFill>
        <p:spPr>
          <a:xfrm>
            <a:off x="3142827" y="5852161"/>
            <a:ext cx="1706880" cy="1991360"/>
          </a:xfrm>
          <a:noFill/>
        </p:spPr>
      </p:pic>
      <p:sp>
        <p:nvSpPr>
          <p:cNvPr id="8" name="Text Box 26"/>
          <p:cNvSpPr txBox="1">
            <a:spLocks noChangeArrowheads="1"/>
          </p:cNvSpPr>
          <p:nvPr/>
        </p:nvSpPr>
        <p:spPr bwMode="auto">
          <a:xfrm>
            <a:off x="650240" y="5593483"/>
            <a:ext cx="1517227" cy="435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8692" tIns="63217" rIns="128692" bIns="63217">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6pPr>
            <a:lvl7pPr marL="29718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7pPr>
            <a:lvl8pPr marL="34290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8pPr>
            <a:lvl9pPr marL="38862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9pPr>
          </a:lstStyle>
          <a:p>
            <a:pPr>
              <a:spcBef>
                <a:spcPct val="50000"/>
              </a:spcBef>
            </a:pPr>
            <a:r>
              <a:rPr lang="en-US" sz="2000" dirty="0" err="1">
                <a:solidFill>
                  <a:schemeClr val="bg1"/>
                </a:solidFill>
              </a:rPr>
              <a:t>basilicum</a:t>
            </a:r>
            <a:endParaRPr lang="en-US" sz="2000" dirty="0">
              <a:solidFill>
                <a:schemeClr val="bg1"/>
              </a:solidFill>
            </a:endParaRPr>
          </a:p>
        </p:txBody>
      </p:sp>
      <p:sp>
        <p:nvSpPr>
          <p:cNvPr id="9" name="Text Box 28"/>
          <p:cNvSpPr txBox="1">
            <a:spLocks noChangeArrowheads="1"/>
          </p:cNvSpPr>
          <p:nvPr/>
        </p:nvSpPr>
        <p:spPr bwMode="auto">
          <a:xfrm>
            <a:off x="7898245" y="3508648"/>
            <a:ext cx="2492587" cy="435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8692" tIns="63217" rIns="128692" bIns="63217">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6pPr>
            <a:lvl7pPr marL="29718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7pPr>
            <a:lvl8pPr marL="34290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8pPr>
            <a:lvl9pPr marL="38862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9pPr>
          </a:lstStyle>
          <a:p>
            <a:pPr>
              <a:spcBef>
                <a:spcPct val="50000"/>
              </a:spcBef>
            </a:pPr>
            <a:r>
              <a:rPr lang="en-US" sz="2000" dirty="0">
                <a:solidFill>
                  <a:schemeClr val="bg1"/>
                </a:solidFill>
              </a:rPr>
              <a:t>rode </a:t>
            </a:r>
            <a:r>
              <a:rPr lang="en-US" sz="2000" dirty="0" err="1">
                <a:solidFill>
                  <a:schemeClr val="bg1"/>
                </a:solidFill>
              </a:rPr>
              <a:t>spoorbloem</a:t>
            </a:r>
            <a:endParaRPr lang="en-US" sz="2000" dirty="0">
              <a:solidFill>
                <a:schemeClr val="bg1"/>
              </a:solidFill>
            </a:endParaRPr>
          </a:p>
        </p:txBody>
      </p:sp>
      <p:sp>
        <p:nvSpPr>
          <p:cNvPr id="10" name="Text Box 29"/>
          <p:cNvSpPr txBox="1">
            <a:spLocks noChangeArrowheads="1"/>
          </p:cNvSpPr>
          <p:nvPr/>
        </p:nvSpPr>
        <p:spPr bwMode="auto">
          <a:xfrm>
            <a:off x="880002" y="7544492"/>
            <a:ext cx="2608213" cy="435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28692" tIns="63217" rIns="128692" bIns="63217">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6pPr>
            <a:lvl7pPr marL="29718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7pPr>
            <a:lvl8pPr marL="34290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8pPr>
            <a:lvl9pPr marL="38862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9pPr>
          </a:lstStyle>
          <a:p>
            <a:pPr>
              <a:spcBef>
                <a:spcPct val="50000"/>
              </a:spcBef>
            </a:pPr>
            <a:r>
              <a:rPr lang="en-US" sz="2000" dirty="0" err="1">
                <a:solidFill>
                  <a:schemeClr val="bg1"/>
                </a:solidFill>
              </a:rPr>
              <a:t>liggend</a:t>
            </a:r>
            <a:r>
              <a:rPr lang="en-US" sz="2000" dirty="0">
                <a:solidFill>
                  <a:schemeClr val="bg1"/>
                </a:solidFill>
              </a:rPr>
              <a:t> </a:t>
            </a:r>
            <a:r>
              <a:rPr lang="en-US" sz="2000" dirty="0" err="1">
                <a:solidFill>
                  <a:schemeClr val="bg1"/>
                </a:solidFill>
              </a:rPr>
              <a:t>hertshooi</a:t>
            </a:r>
            <a:endParaRPr lang="en-US" sz="2000" dirty="0">
              <a:solidFill>
                <a:schemeClr val="bg1"/>
              </a:solidFill>
            </a:endParaRPr>
          </a:p>
        </p:txBody>
      </p:sp>
      <p:sp>
        <p:nvSpPr>
          <p:cNvPr id="11" name="Oval 30"/>
          <p:cNvSpPr>
            <a:spLocks noChangeArrowheads="1"/>
          </p:cNvSpPr>
          <p:nvPr/>
        </p:nvSpPr>
        <p:spPr bwMode="auto">
          <a:xfrm>
            <a:off x="3467947" y="4509749"/>
            <a:ext cx="433493" cy="325120"/>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lIns="128692" tIns="63217" rIns="128692" bIns="63217" anchor="ctr"/>
          <a:lstStyle/>
          <a:p>
            <a:endParaRPr lang="nl-NL">
              <a:solidFill>
                <a:srgbClr val="C00000"/>
              </a:solidFill>
            </a:endParaRPr>
          </a:p>
        </p:txBody>
      </p:sp>
      <p:sp>
        <p:nvSpPr>
          <p:cNvPr id="12" name="Oval 31"/>
          <p:cNvSpPr>
            <a:spLocks noChangeArrowheads="1"/>
          </p:cNvSpPr>
          <p:nvPr/>
        </p:nvSpPr>
        <p:spPr bwMode="auto">
          <a:xfrm>
            <a:off x="10078720" y="5997621"/>
            <a:ext cx="433493" cy="325120"/>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lIns="128692" tIns="63217" rIns="128692" bIns="63217" anchor="ctr"/>
          <a:lstStyle/>
          <a:p>
            <a:endParaRPr lang="nl-NL"/>
          </a:p>
        </p:txBody>
      </p:sp>
      <p:sp>
        <p:nvSpPr>
          <p:cNvPr id="13" name="Oval 32"/>
          <p:cNvSpPr>
            <a:spLocks noChangeArrowheads="1"/>
          </p:cNvSpPr>
          <p:nvPr/>
        </p:nvSpPr>
        <p:spPr bwMode="auto">
          <a:xfrm>
            <a:off x="8019627" y="2167467"/>
            <a:ext cx="433493" cy="325120"/>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lIns="128692" tIns="63217" rIns="128692" bIns="63217" anchor="ctr"/>
          <a:lstStyle/>
          <a:p>
            <a:endParaRPr lang="nl-NL"/>
          </a:p>
        </p:txBody>
      </p:sp>
      <p:sp>
        <p:nvSpPr>
          <p:cNvPr id="14" name="Oval 33"/>
          <p:cNvSpPr>
            <a:spLocks noChangeArrowheads="1"/>
          </p:cNvSpPr>
          <p:nvPr/>
        </p:nvSpPr>
        <p:spPr bwMode="auto">
          <a:xfrm>
            <a:off x="4443307" y="6610773"/>
            <a:ext cx="433493" cy="325120"/>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lIns="128692" tIns="63217" rIns="128692" bIns="63217" anchor="ctr"/>
          <a:lstStyle/>
          <a:p>
            <a:endParaRPr lang="nl-NL"/>
          </a:p>
        </p:txBody>
      </p:sp>
      <p:sp>
        <p:nvSpPr>
          <p:cNvPr id="15" name="Text Box 27"/>
          <p:cNvSpPr txBox="1">
            <a:spLocks noChangeArrowheads="1"/>
          </p:cNvSpPr>
          <p:nvPr/>
        </p:nvSpPr>
        <p:spPr bwMode="auto">
          <a:xfrm>
            <a:off x="10078720" y="6821016"/>
            <a:ext cx="1842347" cy="435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8692" tIns="63217" rIns="128692" bIns="63217">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6pPr>
            <a:lvl7pPr marL="29718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7pPr>
            <a:lvl8pPr marL="34290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8pPr>
            <a:lvl9pPr marL="38862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9pPr>
          </a:lstStyle>
          <a:p>
            <a:pPr>
              <a:spcBef>
                <a:spcPct val="50000"/>
              </a:spcBef>
            </a:pPr>
            <a:r>
              <a:rPr lang="en-US" sz="2000" dirty="0">
                <a:solidFill>
                  <a:schemeClr val="bg1"/>
                </a:solidFill>
              </a:rPr>
              <a:t>rode </a:t>
            </a:r>
            <a:r>
              <a:rPr lang="en-US" sz="2000" dirty="0" err="1">
                <a:solidFill>
                  <a:schemeClr val="bg1"/>
                </a:solidFill>
              </a:rPr>
              <a:t>klaver</a:t>
            </a:r>
            <a:endParaRPr lang="en-US" sz="2000" dirty="0">
              <a:solidFill>
                <a:schemeClr val="bg1"/>
              </a:solidFill>
            </a:endParaRPr>
          </a:p>
        </p:txBody>
      </p:sp>
      <p:sp>
        <p:nvSpPr>
          <p:cNvPr id="3" name="Slide Number Placeholder 2"/>
          <p:cNvSpPr>
            <a:spLocks noGrp="1"/>
          </p:cNvSpPr>
          <p:nvPr>
            <p:ph type="sldNum" sz="quarter" idx="4"/>
          </p:nvPr>
        </p:nvSpPr>
        <p:spPr/>
        <p:txBody>
          <a:bodyPr/>
          <a:lstStyle/>
          <a:p>
            <a:fld id="{4F0FB6BC-84A6-4609-A72D-14054CEE50D6}" type="slidenum">
              <a:rPr lang="en-US" smtClean="0"/>
              <a:pPr/>
              <a:t>4</a:t>
            </a:fld>
            <a:endParaRPr lang="en-US" dirty="0"/>
          </a:p>
        </p:txBody>
      </p:sp>
    </p:spTree>
    <p:extLst>
      <p:ext uri="{BB962C8B-B14F-4D97-AF65-F5344CB8AC3E}">
        <p14:creationId xmlns:p14="http://schemas.microsoft.com/office/powerpoint/2010/main" val="42690712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Cheating</a:t>
            </a:r>
          </a:p>
        </p:txBody>
      </p:sp>
      <p:sp>
        <p:nvSpPr>
          <p:cNvPr id="3" name="Content Placeholder 2"/>
          <p:cNvSpPr>
            <a:spLocks noGrp="1"/>
          </p:cNvSpPr>
          <p:nvPr>
            <p:ph idx="1"/>
          </p:nvPr>
        </p:nvSpPr>
        <p:spPr/>
        <p:txBody>
          <a:bodyPr/>
          <a:lstStyle/>
          <a:p>
            <a:r>
              <a:rPr lang="en-US" dirty="0" smtClean="0"/>
              <a:t>Graph showing change in income of doctors vs. other professionals</a:t>
            </a:r>
          </a:p>
          <a:p>
            <a:r>
              <a:rPr lang="en-US" dirty="0" smtClean="0"/>
              <a:t>Appears to indicate a more or less linear increase in both</a:t>
            </a:r>
            <a:endParaRPr lang="en-US" dirty="0"/>
          </a:p>
          <a:p>
            <a:r>
              <a:rPr lang="en-US" dirty="0" smtClean="0"/>
              <a:t>Cheating: axes are unevenly spaced!</a:t>
            </a:r>
          </a:p>
          <a:p>
            <a:r>
              <a:rPr lang="en-US" dirty="0" smtClean="0"/>
              <a:t>Correct spacing reveals exponential increase</a:t>
            </a:r>
          </a:p>
          <a:p>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5856" y="4379550"/>
            <a:ext cx="3933334" cy="389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019" y="4502212"/>
            <a:ext cx="4267811" cy="364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Slide Number Placeholder 5"/>
          <p:cNvSpPr>
            <a:spLocks noGrp="1"/>
          </p:cNvSpPr>
          <p:nvPr>
            <p:ph type="sldNum" sz="quarter" idx="4"/>
          </p:nvPr>
        </p:nvSpPr>
        <p:spPr/>
        <p:txBody>
          <a:bodyPr/>
          <a:lstStyle/>
          <a:p>
            <a:fld id="{4F0FB6BC-84A6-4609-A72D-14054CEE50D6}" type="slidenum">
              <a:rPr lang="en-US" smtClean="0"/>
              <a:pPr/>
              <a:t>40</a:t>
            </a:fld>
            <a:endParaRPr lang="en-US" dirty="0"/>
          </a:p>
        </p:txBody>
      </p:sp>
    </p:spTree>
    <p:extLst>
      <p:ext uri="{BB962C8B-B14F-4D97-AF65-F5344CB8AC3E}">
        <p14:creationId xmlns:p14="http://schemas.microsoft.com/office/powerpoint/2010/main" val="348696782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Lie factor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Tufte</a:t>
                </a:r>
                <a:r>
                  <a:rPr lang="en-US" dirty="0"/>
                  <a:t> (1983): </a:t>
                </a:r>
                <a:r>
                  <a:rPr lang="en-US" dirty="0" smtClean="0"/>
                  <a:t>“The </a:t>
                </a:r>
                <a:r>
                  <a:rPr lang="en-US" dirty="0"/>
                  <a:t>representation of numbers, as physically measured on the surface of the graphic itself, should be directly proportional to the quantities </a:t>
                </a:r>
                <a:r>
                  <a:rPr lang="en-US" dirty="0" smtClean="0"/>
                  <a:t>represented”</a:t>
                </a:r>
              </a:p>
              <a:p>
                <a:endParaRPr lang="en-US" dirty="0"/>
              </a:p>
              <a:p>
                <a:r>
                  <a:rPr lang="en-US" dirty="0" smtClean="0"/>
                  <a:t>Deviation cast in terms of formula:</a:t>
                </a:r>
                <a:br>
                  <a:rPr lang="en-US" dirty="0" smtClean="0"/>
                </a:br>
                <a:r>
                  <a:rPr lang="en-US" dirty="0" smtClean="0"/>
                  <a:t/>
                </a:r>
                <a:br>
                  <a:rPr lang="en-US" dirty="0" smtClean="0"/>
                </a:br>
                <a14:m>
                  <m:oMath xmlns:m="http://schemas.openxmlformats.org/officeDocument/2006/math">
                    <m:r>
                      <m:rPr>
                        <m:nor/>
                      </m:rPr>
                      <a:rPr lang="en-US" sz="2700" b="0" i="0" smtClean="0">
                        <a:latin typeface="Cambria Math"/>
                      </a:rPr>
                      <m:t>Lie</m:t>
                    </m:r>
                    <m:r>
                      <m:rPr>
                        <m:nor/>
                      </m:rPr>
                      <a:rPr lang="en-US" sz="2700" b="0" i="0" smtClean="0">
                        <a:latin typeface="Cambria Math"/>
                      </a:rPr>
                      <m:t> </m:t>
                    </m:r>
                    <m:r>
                      <m:rPr>
                        <m:nor/>
                      </m:rPr>
                      <a:rPr lang="en-US" sz="2700" b="0" i="0" smtClean="0">
                        <a:latin typeface="Cambria Math"/>
                      </a:rPr>
                      <m:t>factor</m:t>
                    </m:r>
                    <m:r>
                      <m:rPr>
                        <m:nor/>
                      </m:rPr>
                      <a:rPr lang="en-US" sz="2700" b="0" i="0" smtClean="0">
                        <a:latin typeface="Cambria Math"/>
                      </a:rPr>
                      <m:t>=</m:t>
                    </m:r>
                    <m:f>
                      <m:fPr>
                        <m:ctrlPr>
                          <a:rPr lang="en-US" sz="2700" b="0" i="1" smtClean="0">
                            <a:latin typeface="Cambria Math"/>
                          </a:rPr>
                        </m:ctrlPr>
                      </m:fPr>
                      <m:num>
                        <m:r>
                          <m:rPr>
                            <m:nor/>
                          </m:rPr>
                          <a:rPr lang="en-US" sz="2700" b="0" i="0" smtClean="0">
                            <a:latin typeface="Cambria Math"/>
                          </a:rPr>
                          <m:t>size</m:t>
                        </m:r>
                        <m:r>
                          <m:rPr>
                            <m:nor/>
                          </m:rPr>
                          <a:rPr lang="en-US" sz="2700" b="0" i="0" smtClean="0">
                            <a:latin typeface="Cambria Math"/>
                          </a:rPr>
                          <m:t> </m:t>
                        </m:r>
                        <m:r>
                          <m:rPr>
                            <m:nor/>
                          </m:rPr>
                          <a:rPr lang="en-US" sz="2700" b="0" i="0" smtClean="0">
                            <a:latin typeface="Cambria Math"/>
                          </a:rPr>
                          <m:t>of</m:t>
                        </m:r>
                        <m:r>
                          <m:rPr>
                            <m:nor/>
                          </m:rPr>
                          <a:rPr lang="en-US" sz="2700" b="0" i="0" smtClean="0">
                            <a:latin typeface="Cambria Math"/>
                          </a:rPr>
                          <m:t> </m:t>
                        </m:r>
                        <m:r>
                          <m:rPr>
                            <m:nor/>
                          </m:rPr>
                          <a:rPr lang="en-US" sz="2700" b="0" i="0" smtClean="0">
                            <a:latin typeface="Cambria Math"/>
                          </a:rPr>
                          <m:t>effect</m:t>
                        </m:r>
                        <m:r>
                          <m:rPr>
                            <m:nor/>
                          </m:rPr>
                          <a:rPr lang="en-US" sz="2700" b="0" i="0" smtClean="0">
                            <a:latin typeface="Cambria Math"/>
                          </a:rPr>
                          <m:t> </m:t>
                        </m:r>
                        <m:r>
                          <m:rPr>
                            <m:nor/>
                          </m:rPr>
                          <a:rPr lang="en-US" sz="2700" b="0" i="0" smtClean="0">
                            <a:latin typeface="Cambria Math"/>
                          </a:rPr>
                          <m:t>shown</m:t>
                        </m:r>
                        <m:r>
                          <m:rPr>
                            <m:nor/>
                          </m:rPr>
                          <a:rPr lang="en-US" sz="2700" b="0" i="0" smtClean="0">
                            <a:latin typeface="Cambria Math"/>
                          </a:rPr>
                          <m:t> </m:t>
                        </m:r>
                        <m:r>
                          <m:rPr>
                            <m:nor/>
                          </m:rPr>
                          <a:rPr lang="en-US" sz="2700" b="0" i="0" smtClean="0">
                            <a:latin typeface="Cambria Math"/>
                          </a:rPr>
                          <m:t>in</m:t>
                        </m:r>
                        <m:r>
                          <m:rPr>
                            <m:nor/>
                          </m:rPr>
                          <a:rPr lang="en-US" sz="2700" b="0" i="0" smtClean="0">
                            <a:latin typeface="Cambria Math"/>
                          </a:rPr>
                          <m:t> </m:t>
                        </m:r>
                        <m:r>
                          <m:rPr>
                            <m:nor/>
                          </m:rPr>
                          <a:rPr lang="en-US" sz="2700" b="0" i="0" smtClean="0">
                            <a:latin typeface="Cambria Math"/>
                          </a:rPr>
                          <m:t>graph</m:t>
                        </m:r>
                      </m:num>
                      <m:den>
                        <m:r>
                          <m:rPr>
                            <m:nor/>
                          </m:rPr>
                          <a:rPr lang="en-US" sz="2700" b="0" i="0" smtClean="0">
                            <a:latin typeface="Cambria Math"/>
                          </a:rPr>
                          <m:t>size</m:t>
                        </m:r>
                        <m:r>
                          <m:rPr>
                            <m:nor/>
                          </m:rPr>
                          <a:rPr lang="en-US" sz="2700" b="0" i="0" smtClean="0">
                            <a:latin typeface="Cambria Math"/>
                          </a:rPr>
                          <m:t> </m:t>
                        </m:r>
                        <m:r>
                          <m:rPr>
                            <m:nor/>
                          </m:rPr>
                          <a:rPr lang="en-US" sz="2700" b="0" i="0" smtClean="0">
                            <a:latin typeface="Cambria Math"/>
                          </a:rPr>
                          <m:t>of</m:t>
                        </m:r>
                        <m:r>
                          <m:rPr>
                            <m:nor/>
                          </m:rPr>
                          <a:rPr lang="en-US" sz="2700" b="0" i="0" smtClean="0">
                            <a:latin typeface="Cambria Math"/>
                          </a:rPr>
                          <m:t> </m:t>
                        </m:r>
                        <m:r>
                          <m:rPr>
                            <m:nor/>
                          </m:rPr>
                          <a:rPr lang="en-US" sz="2700" b="0" i="0" smtClean="0">
                            <a:latin typeface="Cambria Math"/>
                          </a:rPr>
                          <m:t>effect</m:t>
                        </m:r>
                        <m:r>
                          <m:rPr>
                            <m:nor/>
                          </m:rPr>
                          <a:rPr lang="en-US" sz="2700" b="0" i="0" smtClean="0">
                            <a:latin typeface="Cambria Math"/>
                          </a:rPr>
                          <m:t> </m:t>
                        </m:r>
                        <m:r>
                          <m:rPr>
                            <m:nor/>
                          </m:rPr>
                          <a:rPr lang="en-US" sz="2700" b="0" i="0" smtClean="0">
                            <a:latin typeface="Cambria Math"/>
                          </a:rPr>
                          <m:t>in</m:t>
                        </m:r>
                        <m:r>
                          <m:rPr>
                            <m:nor/>
                          </m:rPr>
                          <a:rPr lang="en-US" sz="2700" b="0" i="0" smtClean="0">
                            <a:latin typeface="Cambria Math"/>
                          </a:rPr>
                          <m:t> </m:t>
                        </m:r>
                        <m:r>
                          <m:rPr>
                            <m:nor/>
                          </m:rPr>
                          <a:rPr lang="en-US" sz="2700" b="0" i="0" smtClean="0">
                            <a:latin typeface="Cambria Math"/>
                          </a:rPr>
                          <m:t>data</m:t>
                        </m:r>
                      </m:den>
                    </m:f>
                  </m:oMath>
                </a14:m>
                <a:endParaRPr lang="en-US" sz="2700" dirty="0" smtClean="0"/>
              </a:p>
              <a:p>
                <a:endParaRPr lang="en-US" dirty="0"/>
              </a:p>
              <a:p>
                <a:r>
                  <a:rPr lang="en-US" dirty="0" smtClean="0"/>
                  <a:t>Where:</a:t>
                </a:r>
                <a:br>
                  <a:rPr lang="en-US" dirty="0" smtClean="0"/>
                </a:br>
                <a14:m>
                  <m:oMath xmlns:m="http://schemas.openxmlformats.org/officeDocument/2006/math">
                    <m:r>
                      <m:rPr>
                        <m:nor/>
                      </m:rPr>
                      <a:rPr lang="en-US" sz="2700" b="0" i="0" smtClean="0">
                        <a:latin typeface="Cambria Math"/>
                      </a:rPr>
                      <m:t>size</m:t>
                    </m:r>
                    <m:r>
                      <m:rPr>
                        <m:nor/>
                      </m:rPr>
                      <a:rPr lang="en-US" sz="2700" b="0" i="0" smtClean="0">
                        <a:latin typeface="Cambria Math"/>
                      </a:rPr>
                      <m:t> </m:t>
                    </m:r>
                    <m:r>
                      <m:rPr>
                        <m:nor/>
                      </m:rPr>
                      <a:rPr lang="en-US" sz="2700" b="0" i="0" smtClean="0">
                        <a:latin typeface="Cambria Math"/>
                      </a:rPr>
                      <m:t>of</m:t>
                    </m:r>
                    <m:r>
                      <m:rPr>
                        <m:nor/>
                      </m:rPr>
                      <a:rPr lang="en-US" sz="2700" b="0" i="0" smtClean="0">
                        <a:latin typeface="Cambria Math"/>
                      </a:rPr>
                      <m:t> </m:t>
                    </m:r>
                    <m:r>
                      <m:rPr>
                        <m:nor/>
                      </m:rPr>
                      <a:rPr lang="en-US" sz="2700" b="0" i="0" smtClean="0">
                        <a:latin typeface="Cambria Math"/>
                      </a:rPr>
                      <m:t>effect</m:t>
                    </m:r>
                    <m:r>
                      <m:rPr>
                        <m:nor/>
                      </m:rPr>
                      <a:rPr lang="en-US" sz="2700">
                        <a:latin typeface="Cambria Math"/>
                      </a:rPr>
                      <m:t>=</m:t>
                    </m:r>
                    <m:f>
                      <m:fPr>
                        <m:ctrlPr>
                          <a:rPr lang="en-US" sz="2700" i="1">
                            <a:latin typeface="Cambria Math"/>
                          </a:rPr>
                        </m:ctrlPr>
                      </m:fPr>
                      <m:num>
                        <m:d>
                          <m:dPr>
                            <m:begChr m:val="|"/>
                            <m:endChr m:val="|"/>
                            <m:ctrlPr>
                              <a:rPr lang="en-US" sz="2700" i="1" smtClean="0">
                                <a:latin typeface="Cambria Math"/>
                              </a:rPr>
                            </m:ctrlPr>
                          </m:dPr>
                          <m:e>
                            <m:r>
                              <m:rPr>
                                <m:nor/>
                              </m:rPr>
                              <a:rPr lang="en-US" sz="2700" b="0" i="0" smtClean="0">
                                <a:latin typeface="Cambria Math"/>
                              </a:rPr>
                              <m:t>second</m:t>
                            </m:r>
                            <m:r>
                              <m:rPr>
                                <m:nor/>
                              </m:rPr>
                              <a:rPr lang="en-US" sz="2700" b="0" i="0" smtClean="0">
                                <a:latin typeface="Cambria Math"/>
                              </a:rPr>
                              <m:t> </m:t>
                            </m:r>
                            <m:r>
                              <m:rPr>
                                <m:nor/>
                              </m:rPr>
                              <a:rPr lang="en-US" sz="2700" b="0" i="0" smtClean="0">
                                <a:latin typeface="Cambria Math"/>
                              </a:rPr>
                              <m:t>value</m:t>
                            </m:r>
                            <m:r>
                              <m:rPr>
                                <m:nor/>
                              </m:rPr>
                              <a:rPr lang="en-US" sz="2700" b="0" i="0" smtClean="0">
                                <a:latin typeface="Cambria Math"/>
                              </a:rPr>
                              <m:t>  −  </m:t>
                            </m:r>
                            <m:r>
                              <m:rPr>
                                <m:nor/>
                              </m:rPr>
                              <a:rPr lang="en-US" sz="2700" b="0" i="0" smtClean="0">
                                <a:latin typeface="Cambria Math"/>
                              </a:rPr>
                              <m:t>first</m:t>
                            </m:r>
                            <m:r>
                              <m:rPr>
                                <m:nor/>
                              </m:rPr>
                              <a:rPr lang="en-US" sz="2700" b="0" i="0" smtClean="0">
                                <a:latin typeface="Cambria Math"/>
                              </a:rPr>
                              <m:t> </m:t>
                            </m:r>
                            <m:r>
                              <m:rPr>
                                <m:nor/>
                              </m:rPr>
                              <a:rPr lang="en-US" sz="2700" b="0" i="0" smtClean="0">
                                <a:latin typeface="Cambria Math"/>
                              </a:rPr>
                              <m:t>value</m:t>
                            </m:r>
                          </m:e>
                        </m:d>
                      </m:num>
                      <m:den>
                        <m:r>
                          <m:rPr>
                            <m:nor/>
                          </m:rPr>
                          <a:rPr lang="en-US" sz="2700" b="0" i="0" smtClean="0">
                            <a:latin typeface="Cambria Math"/>
                          </a:rPr>
                          <m:t>first</m:t>
                        </m:r>
                        <m:r>
                          <m:rPr>
                            <m:nor/>
                          </m:rPr>
                          <a:rPr lang="en-US" sz="2700" b="0" i="0" smtClean="0">
                            <a:latin typeface="Cambria Math"/>
                          </a:rPr>
                          <m:t> </m:t>
                        </m:r>
                        <m:r>
                          <m:rPr>
                            <m:nor/>
                          </m:rPr>
                          <a:rPr lang="en-US" sz="2700" b="0" i="0" smtClean="0">
                            <a:latin typeface="Cambria Math"/>
                          </a:rPr>
                          <m:t>value</m:t>
                        </m:r>
                      </m:den>
                    </m:f>
                  </m:oMath>
                </a14:m>
                <a:endParaRPr lang="en-US" sz="27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4" t="-711"/>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4F0FB6BC-84A6-4609-A72D-14054CEE50D6}" type="slidenum">
              <a:rPr lang="en-US" smtClean="0"/>
              <a:pPr/>
              <a:t>41</a:t>
            </a:fld>
            <a:endParaRPr lang="en-US" dirty="0"/>
          </a:p>
        </p:txBody>
      </p:sp>
    </p:spTree>
    <p:extLst>
      <p:ext uri="{BB962C8B-B14F-4D97-AF65-F5344CB8AC3E}">
        <p14:creationId xmlns:p14="http://schemas.microsoft.com/office/powerpoint/2010/main" val="10621706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smtClean="0"/>
              <a:t>The Lie Factor (1)</a:t>
            </a:r>
          </a:p>
        </p:txBody>
      </p:sp>
      <p:sp>
        <p:nvSpPr>
          <p:cNvPr id="2" name="Content Placeholder 1"/>
          <p:cNvSpPr>
            <a:spLocks noGrp="1"/>
          </p:cNvSpPr>
          <p:nvPr>
            <p:ph idx="1"/>
          </p:nvPr>
        </p:nvSpPr>
        <p:spPr>
          <a:xfrm>
            <a:off x="900112" y="2070100"/>
            <a:ext cx="11650959" cy="6007100"/>
          </a:xfrm>
        </p:spPr>
        <p:txBody>
          <a:bodyPr/>
          <a:lstStyle/>
          <a:p>
            <a:r>
              <a:rPr lang="en-US" dirty="0" smtClean="0">
                <a:solidFill>
                  <a:schemeClr val="bg1"/>
                </a:solidFill>
              </a:rPr>
              <a:t>Mandated </a:t>
            </a:r>
            <a:r>
              <a:rPr lang="en-US" dirty="0">
                <a:solidFill>
                  <a:schemeClr val="bg1"/>
                </a:solidFill>
              </a:rPr>
              <a:t>fuel economy standards set by the US Department of </a:t>
            </a:r>
            <a:r>
              <a:rPr lang="en-US" dirty="0" smtClean="0">
                <a:solidFill>
                  <a:schemeClr val="bg1"/>
                </a:solidFill>
              </a:rPr>
              <a:t>Transportation</a:t>
            </a:r>
          </a:p>
          <a:p>
            <a:r>
              <a:rPr lang="en-US" dirty="0" smtClean="0">
                <a:solidFill>
                  <a:schemeClr val="bg1"/>
                </a:solidFill>
              </a:rPr>
              <a:t>The </a:t>
            </a:r>
            <a:r>
              <a:rPr lang="en-US" dirty="0">
                <a:solidFill>
                  <a:schemeClr val="bg1"/>
                </a:solidFill>
              </a:rPr>
              <a:t>standard required </a:t>
            </a:r>
            <a:r>
              <a:rPr lang="en-US" dirty="0" smtClean="0">
                <a:solidFill>
                  <a:schemeClr val="bg1"/>
                </a:solidFill>
              </a:rPr>
              <a:t>an 53% </a:t>
            </a:r>
            <a:r>
              <a:rPr lang="en-US" dirty="0">
                <a:solidFill>
                  <a:schemeClr val="bg1"/>
                </a:solidFill>
              </a:rPr>
              <a:t>increase in mileage from 18 to </a:t>
            </a:r>
            <a:r>
              <a:rPr lang="en-US" dirty="0" smtClean="0">
                <a:solidFill>
                  <a:schemeClr val="bg1"/>
                </a:solidFill>
              </a:rPr>
              <a:t>27.5</a:t>
            </a:r>
          </a:p>
          <a:p>
            <a:r>
              <a:rPr lang="en-US" dirty="0" smtClean="0">
                <a:solidFill>
                  <a:schemeClr val="bg1"/>
                </a:solidFill>
              </a:rPr>
              <a:t>The </a:t>
            </a:r>
            <a:r>
              <a:rPr lang="en-US" dirty="0">
                <a:solidFill>
                  <a:schemeClr val="bg1"/>
                </a:solidFill>
              </a:rPr>
              <a:t>magnitude of increase shown in the graph is </a:t>
            </a:r>
            <a:r>
              <a:rPr lang="en-US" dirty="0" smtClean="0">
                <a:solidFill>
                  <a:schemeClr val="bg1"/>
                </a:solidFill>
              </a:rPr>
              <a:t>783%</a:t>
            </a:r>
          </a:p>
          <a:p>
            <a:r>
              <a:rPr lang="en-US" dirty="0" smtClean="0">
                <a:solidFill>
                  <a:schemeClr val="bg1"/>
                </a:solidFill>
              </a:rPr>
              <a:t>Lie </a:t>
            </a:r>
            <a:r>
              <a:rPr lang="en-US" dirty="0">
                <a:solidFill>
                  <a:schemeClr val="bg1"/>
                </a:solidFill>
              </a:rPr>
              <a:t>factor = (783/53) = 14.8! </a:t>
            </a:r>
          </a:p>
          <a:p>
            <a:endParaRPr lang="en-US" sz="2100" dirty="0"/>
          </a:p>
        </p:txBody>
      </p:sp>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641" y="4012704"/>
            <a:ext cx="8010232" cy="4186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Slide Number Placeholder 2"/>
          <p:cNvSpPr>
            <a:spLocks noGrp="1"/>
          </p:cNvSpPr>
          <p:nvPr>
            <p:ph type="sldNum" sz="quarter" idx="4"/>
          </p:nvPr>
        </p:nvSpPr>
        <p:spPr/>
        <p:txBody>
          <a:bodyPr/>
          <a:lstStyle/>
          <a:p>
            <a:fld id="{4F0FB6BC-84A6-4609-A72D-14054CEE50D6}" type="slidenum">
              <a:rPr lang="en-US" smtClean="0"/>
              <a:pPr/>
              <a:t>42</a:t>
            </a:fld>
            <a:endParaRPr lang="en-US" dirty="0"/>
          </a:p>
        </p:txBody>
      </p:sp>
    </p:spTree>
    <p:extLst>
      <p:ext uri="{BB962C8B-B14F-4D97-AF65-F5344CB8AC3E}">
        <p14:creationId xmlns:p14="http://schemas.microsoft.com/office/powerpoint/2010/main" val="427572443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mtClean="0"/>
              <a:t>The Lie Factor (2)</a:t>
            </a:r>
          </a:p>
        </p:txBody>
      </p:sp>
      <p:sp>
        <p:nvSpPr>
          <p:cNvPr id="2" name="Content Placeholder 1"/>
          <p:cNvSpPr>
            <a:spLocks noGrp="1"/>
          </p:cNvSpPr>
          <p:nvPr>
            <p:ph idx="1"/>
          </p:nvPr>
        </p:nvSpPr>
        <p:spPr>
          <a:xfrm>
            <a:off x="900113" y="2070100"/>
            <a:ext cx="6538391" cy="6007100"/>
          </a:xfrm>
        </p:spPr>
        <p:txBody>
          <a:bodyPr/>
          <a:lstStyle/>
          <a:p>
            <a:endParaRPr lang="en-US" dirty="0" smtClean="0">
              <a:solidFill>
                <a:schemeClr val="bg1"/>
              </a:solidFill>
            </a:endParaRPr>
          </a:p>
          <a:p>
            <a:r>
              <a:rPr lang="en-US" dirty="0" smtClean="0">
                <a:solidFill>
                  <a:schemeClr val="bg1"/>
                </a:solidFill>
              </a:rPr>
              <a:t>Changes </a:t>
            </a:r>
            <a:r>
              <a:rPr lang="en-US" dirty="0">
                <a:solidFill>
                  <a:schemeClr val="bg1"/>
                </a:solidFill>
              </a:rPr>
              <a:t>in the scale of the graphic </a:t>
            </a:r>
            <a:r>
              <a:rPr lang="en-US" dirty="0" smtClean="0">
                <a:solidFill>
                  <a:schemeClr val="bg1"/>
                </a:solidFill>
              </a:rPr>
              <a:t>should always </a:t>
            </a:r>
            <a:r>
              <a:rPr lang="en-US" dirty="0">
                <a:solidFill>
                  <a:schemeClr val="bg1"/>
                </a:solidFill>
              </a:rPr>
              <a:t>correspond to changes in the data being </a:t>
            </a:r>
            <a:r>
              <a:rPr lang="en-US" dirty="0" smtClean="0">
                <a:solidFill>
                  <a:schemeClr val="bg1"/>
                </a:solidFill>
              </a:rPr>
              <a:t>represented</a:t>
            </a:r>
          </a:p>
          <a:p>
            <a:endParaRPr lang="en-US" dirty="0" smtClean="0">
              <a:solidFill>
                <a:schemeClr val="bg1"/>
              </a:solidFill>
            </a:endParaRPr>
          </a:p>
          <a:p>
            <a:r>
              <a:rPr lang="en-US" dirty="0" smtClean="0">
                <a:solidFill>
                  <a:schemeClr val="bg1"/>
                </a:solidFill>
              </a:rPr>
              <a:t>This </a:t>
            </a:r>
            <a:r>
              <a:rPr lang="en-US" dirty="0">
                <a:solidFill>
                  <a:schemeClr val="bg1"/>
                </a:solidFill>
              </a:rPr>
              <a:t>graph violates that principle by </a:t>
            </a:r>
            <a:r>
              <a:rPr lang="en-US" dirty="0" smtClean="0">
                <a:solidFill>
                  <a:schemeClr val="bg1"/>
                </a:solidFill>
              </a:rPr>
              <a:t>using area </a:t>
            </a:r>
            <a:r>
              <a:rPr lang="en-US" dirty="0">
                <a:solidFill>
                  <a:schemeClr val="bg1"/>
                </a:solidFill>
              </a:rPr>
              <a:t>to show one-dimensional </a:t>
            </a:r>
            <a:r>
              <a:rPr lang="en-US" dirty="0" smtClean="0">
                <a:solidFill>
                  <a:schemeClr val="bg1"/>
                </a:solidFill>
              </a:rPr>
              <a:t>data</a:t>
            </a:r>
          </a:p>
          <a:p>
            <a:endParaRPr lang="en-US" dirty="0" smtClean="0">
              <a:solidFill>
                <a:schemeClr val="bg1"/>
              </a:solidFill>
            </a:endParaRPr>
          </a:p>
          <a:p>
            <a:r>
              <a:rPr lang="en-US" dirty="0" smtClean="0">
                <a:solidFill>
                  <a:schemeClr val="bg1"/>
                </a:solidFill>
              </a:rPr>
              <a:t>Lie factor: 2.8</a:t>
            </a:r>
            <a:endParaRPr lang="en-US" dirty="0">
              <a:solidFill>
                <a:schemeClr val="bg1"/>
              </a:solidFill>
            </a:endParaRPr>
          </a:p>
          <a:p>
            <a:endParaRPr lang="en-US" dirty="0"/>
          </a:p>
        </p:txBody>
      </p:sp>
      <p:sp>
        <p:nvSpPr>
          <p:cNvPr id="39940" name="Text Box 4"/>
          <p:cNvSpPr txBox="1">
            <a:spLocks noChangeArrowheads="1"/>
          </p:cNvSpPr>
          <p:nvPr/>
        </p:nvSpPr>
        <p:spPr bwMode="auto">
          <a:xfrm>
            <a:off x="885776" y="7694507"/>
            <a:ext cx="11162453" cy="404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8692" tIns="63217" rIns="128692" bIns="63217">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6pPr>
            <a:lvl7pPr marL="29718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7pPr>
            <a:lvl8pPr marL="34290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8pPr>
            <a:lvl9pPr marL="3886200" indent="-228600" eaLnBrk="0" fontAlgn="base" hangingPunct="0">
              <a:lnSpc>
                <a:spcPct val="90000"/>
              </a:lnSpc>
              <a:spcBef>
                <a:spcPct val="0"/>
              </a:spcBef>
              <a:spcAft>
                <a:spcPts val="400"/>
              </a:spcAft>
              <a:buClr>
                <a:srgbClr val="0C7B9C"/>
              </a:buClr>
              <a:buSzPct val="100000"/>
              <a:buFont typeface="Times New Roman" pitchFamily="18" charset="0"/>
              <a:defRPr sz="1400">
                <a:solidFill>
                  <a:schemeClr val="tx1"/>
                </a:solidFill>
                <a:latin typeface="Arial" charset="0"/>
              </a:defRPr>
            </a:lvl9pPr>
          </a:lstStyle>
          <a:p>
            <a:pPr>
              <a:spcBef>
                <a:spcPct val="50000"/>
              </a:spcBef>
            </a:pPr>
            <a:endParaRPr lang="en-US" sz="1800" dirty="0">
              <a:solidFill>
                <a:schemeClr val="bg1"/>
              </a:solidFill>
            </a:endParaRPr>
          </a:p>
        </p:txBody>
      </p:sp>
      <p:grpSp>
        <p:nvGrpSpPr>
          <p:cNvPr id="3" name="Group 2"/>
          <p:cNvGrpSpPr/>
          <p:nvPr/>
        </p:nvGrpSpPr>
        <p:grpSpPr>
          <a:xfrm>
            <a:off x="4486176" y="1780457"/>
            <a:ext cx="7896940" cy="6108234"/>
            <a:chOff x="5248638" y="2617499"/>
            <a:chExt cx="6456780" cy="5062779"/>
          </a:xfrm>
        </p:grpSpPr>
        <p:pic>
          <p:nvPicPr>
            <p:cNvPr id="3993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8014568" y="2617499"/>
              <a:ext cx="3690850" cy="5062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1879" t="78536" r="161"/>
            <a:stretch/>
          </p:blipFill>
          <p:spPr bwMode="auto">
            <a:xfrm>
              <a:off x="5248638" y="6593582"/>
              <a:ext cx="2802149" cy="1086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4" name="Slide Number Placeholder 3"/>
          <p:cNvSpPr>
            <a:spLocks noGrp="1"/>
          </p:cNvSpPr>
          <p:nvPr>
            <p:ph type="sldNum" sz="quarter" idx="4"/>
          </p:nvPr>
        </p:nvSpPr>
        <p:spPr/>
        <p:txBody>
          <a:bodyPr/>
          <a:lstStyle/>
          <a:p>
            <a:fld id="{4F0FB6BC-84A6-4609-A72D-14054CEE50D6}" type="slidenum">
              <a:rPr lang="en-US" smtClean="0"/>
              <a:pPr/>
              <a:t>43</a:t>
            </a:fld>
            <a:endParaRPr lang="en-US" dirty="0"/>
          </a:p>
        </p:txBody>
      </p:sp>
    </p:spTree>
    <p:extLst>
      <p:ext uri="{BB962C8B-B14F-4D97-AF65-F5344CB8AC3E}">
        <p14:creationId xmlns:p14="http://schemas.microsoft.com/office/powerpoint/2010/main" val="400408708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mtClean="0"/>
              <a:t>World On Line (1)</a:t>
            </a:r>
          </a:p>
        </p:txBody>
      </p:sp>
      <p:sp>
        <p:nvSpPr>
          <p:cNvPr id="2" name="Content Placeholder 1"/>
          <p:cNvSpPr>
            <a:spLocks noGrp="1"/>
          </p:cNvSpPr>
          <p:nvPr>
            <p:ph idx="1"/>
          </p:nvPr>
        </p:nvSpPr>
        <p:spPr>
          <a:xfrm>
            <a:off x="900113" y="2070100"/>
            <a:ext cx="6394375" cy="6007100"/>
          </a:xfrm>
        </p:spPr>
        <p:txBody>
          <a:bodyPr/>
          <a:lstStyle/>
          <a:p>
            <a:pPr>
              <a:lnSpc>
                <a:spcPct val="115000"/>
              </a:lnSpc>
            </a:pPr>
            <a:endParaRPr lang="en-US" dirty="0" smtClean="0">
              <a:solidFill>
                <a:schemeClr val="bg1"/>
              </a:solidFill>
            </a:endParaRPr>
          </a:p>
          <a:p>
            <a:pPr>
              <a:lnSpc>
                <a:spcPct val="115000"/>
              </a:lnSpc>
            </a:pPr>
            <a:r>
              <a:rPr lang="en-US" dirty="0" smtClean="0">
                <a:solidFill>
                  <a:schemeClr val="bg1"/>
                </a:solidFill>
              </a:rPr>
              <a:t>Stock prices </a:t>
            </a:r>
            <a:r>
              <a:rPr lang="en-US" dirty="0">
                <a:solidFill>
                  <a:schemeClr val="bg1"/>
                </a:solidFill>
              </a:rPr>
              <a:t>of the Dutch internet provider World On Line (WOL</a:t>
            </a:r>
            <a:r>
              <a:rPr lang="en-US" dirty="0" smtClean="0">
                <a:solidFill>
                  <a:schemeClr val="bg1"/>
                </a:solidFill>
              </a:rPr>
              <a:t>) halved within less than two weeks after entering the  </a:t>
            </a:r>
            <a:r>
              <a:rPr lang="en-US" dirty="0">
                <a:solidFill>
                  <a:schemeClr val="bg1"/>
                </a:solidFill>
              </a:rPr>
              <a:t>Amsterdam Stock </a:t>
            </a:r>
            <a:r>
              <a:rPr lang="en-US" dirty="0" smtClean="0">
                <a:solidFill>
                  <a:schemeClr val="bg1"/>
                </a:solidFill>
              </a:rPr>
              <a:t>Exchange</a:t>
            </a:r>
            <a:endParaRPr lang="en-US" dirty="0">
              <a:solidFill>
                <a:schemeClr val="bg1"/>
              </a:solidFill>
            </a:endParaRPr>
          </a:p>
          <a:p>
            <a:pPr>
              <a:lnSpc>
                <a:spcPct val="115000"/>
              </a:lnSpc>
            </a:pPr>
            <a:endParaRPr lang="en-US" dirty="0">
              <a:solidFill>
                <a:schemeClr val="bg1"/>
              </a:solidFill>
            </a:endParaRPr>
          </a:p>
          <a:p>
            <a:pPr>
              <a:lnSpc>
                <a:spcPct val="115000"/>
              </a:lnSpc>
            </a:pPr>
            <a:r>
              <a:rPr lang="en-US" dirty="0" smtClean="0">
                <a:solidFill>
                  <a:schemeClr val="bg1"/>
                </a:solidFill>
              </a:rPr>
              <a:t>ABN AMRO: </a:t>
            </a:r>
            <a:r>
              <a:rPr lang="en-US" dirty="0">
                <a:solidFill>
                  <a:schemeClr val="bg1"/>
                </a:solidFill>
              </a:rPr>
              <a:t>“We could not foresee this. Many other funds were in a downfall too; some of them more than </a:t>
            </a:r>
            <a:r>
              <a:rPr lang="en-US" dirty="0" smtClean="0">
                <a:solidFill>
                  <a:schemeClr val="bg1"/>
                </a:solidFill>
              </a:rPr>
              <a:t>WOL”</a:t>
            </a:r>
            <a:endParaRPr lang="en-US" dirty="0">
              <a:solidFill>
                <a:schemeClr val="bg1"/>
              </a:solidFill>
            </a:endParaRPr>
          </a:p>
          <a:p>
            <a:pPr>
              <a:lnSpc>
                <a:spcPct val="115000"/>
              </a:lnSpc>
            </a:pPr>
            <a:endParaRPr lang="en-US" dirty="0">
              <a:solidFill>
                <a:schemeClr val="bg1"/>
              </a:solidFill>
            </a:endParaRPr>
          </a:p>
          <a:p>
            <a:pPr>
              <a:lnSpc>
                <a:spcPct val="115000"/>
              </a:lnSpc>
            </a:pPr>
            <a:r>
              <a:rPr lang="en-US" dirty="0">
                <a:solidFill>
                  <a:schemeClr val="bg1"/>
                </a:solidFill>
              </a:rPr>
              <a:t>The bank illustrated this by </a:t>
            </a:r>
            <a:r>
              <a:rPr lang="en-US" dirty="0" smtClean="0">
                <a:solidFill>
                  <a:schemeClr val="bg1"/>
                </a:solidFill>
              </a:rPr>
              <a:t>the </a:t>
            </a:r>
            <a:r>
              <a:rPr lang="en-US" dirty="0">
                <a:solidFill>
                  <a:schemeClr val="bg1"/>
                </a:solidFill>
              </a:rPr>
              <a:t>graph </a:t>
            </a:r>
            <a:r>
              <a:rPr lang="en-US" dirty="0" smtClean="0">
                <a:solidFill>
                  <a:schemeClr val="bg1"/>
                </a:solidFill>
              </a:rPr>
              <a:t>on the right.</a:t>
            </a:r>
            <a:endParaRPr lang="en-US" dirty="0"/>
          </a:p>
        </p:txBody>
      </p:sp>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496" y="2395248"/>
            <a:ext cx="5310293" cy="5192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Slide Number Placeholder 2"/>
          <p:cNvSpPr>
            <a:spLocks noGrp="1"/>
          </p:cNvSpPr>
          <p:nvPr>
            <p:ph type="sldNum" sz="quarter" idx="4"/>
          </p:nvPr>
        </p:nvSpPr>
        <p:spPr/>
        <p:txBody>
          <a:bodyPr/>
          <a:lstStyle/>
          <a:p>
            <a:fld id="{4F0FB6BC-84A6-4609-A72D-14054CEE50D6}" type="slidenum">
              <a:rPr lang="en-US" smtClean="0"/>
              <a:pPr/>
              <a:t>44</a:t>
            </a:fld>
            <a:endParaRPr lang="en-US" dirty="0"/>
          </a:p>
        </p:txBody>
      </p:sp>
    </p:spTree>
    <p:extLst>
      <p:ext uri="{BB962C8B-B14F-4D97-AF65-F5344CB8AC3E}">
        <p14:creationId xmlns:p14="http://schemas.microsoft.com/office/powerpoint/2010/main" val="324069477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smtClean="0"/>
              <a:t>World On Line (2)</a:t>
            </a:r>
          </a:p>
        </p:txBody>
      </p:sp>
      <p:sp>
        <p:nvSpPr>
          <p:cNvPr id="2" name="Content Placeholder 1"/>
          <p:cNvSpPr>
            <a:spLocks noGrp="1"/>
          </p:cNvSpPr>
          <p:nvPr>
            <p:ph idx="1"/>
          </p:nvPr>
        </p:nvSpPr>
        <p:spPr>
          <a:xfrm>
            <a:off x="900113" y="2070100"/>
            <a:ext cx="6106343" cy="6007100"/>
          </a:xfrm>
        </p:spPr>
        <p:txBody>
          <a:bodyPr/>
          <a:lstStyle/>
          <a:p>
            <a:pPr marL="342900" indent="-342900">
              <a:lnSpc>
                <a:spcPct val="150000"/>
              </a:lnSpc>
              <a:buFont typeface="Arial" pitchFamily="34" charset="0"/>
              <a:buChar char="•"/>
            </a:pPr>
            <a:r>
              <a:rPr lang="en-US" dirty="0" smtClean="0">
                <a:solidFill>
                  <a:schemeClr val="bg1"/>
                </a:solidFill>
              </a:rPr>
              <a:t>No </a:t>
            </a:r>
            <a:r>
              <a:rPr lang="en-US" dirty="0">
                <a:solidFill>
                  <a:schemeClr val="bg1"/>
                </a:solidFill>
              </a:rPr>
              <a:t>reason for a flat line between February </a:t>
            </a:r>
            <a:r>
              <a:rPr lang="en-US" dirty="0" smtClean="0">
                <a:solidFill>
                  <a:schemeClr val="bg1"/>
                </a:solidFill>
              </a:rPr>
              <a:t>28 and </a:t>
            </a:r>
            <a:r>
              <a:rPr lang="en-US" dirty="0">
                <a:solidFill>
                  <a:schemeClr val="bg1"/>
                </a:solidFill>
              </a:rPr>
              <a:t>March </a:t>
            </a:r>
            <a:r>
              <a:rPr lang="en-US" dirty="0" smtClean="0">
                <a:solidFill>
                  <a:schemeClr val="bg1"/>
                </a:solidFill>
              </a:rPr>
              <a:t>17, the start WOL’s stock market quotation.</a:t>
            </a:r>
          </a:p>
          <a:p>
            <a:pPr marL="342900" indent="-342900">
              <a:lnSpc>
                <a:spcPct val="150000"/>
              </a:lnSpc>
              <a:buFont typeface="Arial" pitchFamily="34" charset="0"/>
              <a:buChar char="•"/>
            </a:pPr>
            <a:endParaRPr lang="en-US" dirty="0">
              <a:solidFill>
                <a:schemeClr val="bg1"/>
              </a:solidFill>
            </a:endParaRPr>
          </a:p>
          <a:p>
            <a:pPr marL="342900" indent="-342900">
              <a:lnSpc>
                <a:spcPct val="150000"/>
              </a:lnSpc>
              <a:buFont typeface="Arial" pitchFamily="34" charset="0"/>
              <a:buChar char="•"/>
            </a:pPr>
            <a:r>
              <a:rPr lang="en-US" dirty="0" err="1">
                <a:solidFill>
                  <a:schemeClr val="bg1"/>
                </a:solidFill>
              </a:rPr>
              <a:t>Unshifting</a:t>
            </a:r>
            <a:r>
              <a:rPr lang="en-US" dirty="0">
                <a:solidFill>
                  <a:schemeClr val="bg1"/>
                </a:solidFill>
              </a:rPr>
              <a:t> the base date for the index numbers to March 17 give this graph, in which WOL appears to be very quickly heading down the </a:t>
            </a:r>
            <a:r>
              <a:rPr lang="en-US" dirty="0" smtClean="0">
                <a:solidFill>
                  <a:schemeClr val="bg1"/>
                </a:solidFill>
              </a:rPr>
              <a:t>toilet… </a:t>
            </a:r>
            <a:endParaRPr lang="en-US" dirty="0">
              <a:solidFill>
                <a:schemeClr val="bg1"/>
              </a:solidFill>
            </a:endParaRPr>
          </a:p>
          <a:p>
            <a:pPr marL="342900" indent="-342900">
              <a:buFont typeface="Arial" pitchFamily="34" charset="0"/>
              <a:buChar char="•"/>
            </a:pPr>
            <a:endParaRPr lang="en-US" dirty="0"/>
          </a:p>
        </p:txBody>
      </p:sp>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2480" y="2212504"/>
            <a:ext cx="5527040" cy="530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Slide Number Placeholder 2"/>
          <p:cNvSpPr>
            <a:spLocks noGrp="1"/>
          </p:cNvSpPr>
          <p:nvPr>
            <p:ph type="sldNum" sz="quarter" idx="4"/>
          </p:nvPr>
        </p:nvSpPr>
        <p:spPr/>
        <p:txBody>
          <a:bodyPr/>
          <a:lstStyle/>
          <a:p>
            <a:fld id="{4F0FB6BC-84A6-4609-A72D-14054CEE50D6}" type="slidenum">
              <a:rPr lang="en-US" smtClean="0"/>
              <a:pPr/>
              <a:t>45</a:t>
            </a:fld>
            <a:endParaRPr lang="en-US" dirty="0"/>
          </a:p>
        </p:txBody>
      </p:sp>
    </p:spTree>
    <p:extLst>
      <p:ext uri="{BB962C8B-B14F-4D97-AF65-F5344CB8AC3E}">
        <p14:creationId xmlns:p14="http://schemas.microsoft.com/office/powerpoint/2010/main" val="1203627311"/>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ACCENT</a:t>
            </a:r>
            <a:endParaRPr lang="en-US" dirty="0"/>
          </a:p>
        </p:txBody>
      </p:sp>
      <p:sp>
        <p:nvSpPr>
          <p:cNvPr id="3" name="Content Placeholder 2"/>
          <p:cNvSpPr>
            <a:spLocks noGrp="1"/>
          </p:cNvSpPr>
          <p:nvPr>
            <p:ph idx="1"/>
          </p:nvPr>
        </p:nvSpPr>
        <p:spPr/>
        <p:txBody>
          <a:bodyPr/>
          <a:lstStyle/>
          <a:p>
            <a:r>
              <a:rPr lang="en-US" dirty="0"/>
              <a:t>Apprehension</a:t>
            </a:r>
          </a:p>
          <a:p>
            <a:pPr lvl="1"/>
            <a:r>
              <a:rPr lang="en-US" dirty="0" smtClean="0"/>
              <a:t>Is </a:t>
            </a:r>
            <a:r>
              <a:rPr lang="en-US" dirty="0"/>
              <a:t>it easy to see what is important in the graph</a:t>
            </a:r>
            <a:r>
              <a:rPr lang="en-US" dirty="0" smtClean="0"/>
              <a:t>?</a:t>
            </a:r>
          </a:p>
          <a:p>
            <a:pPr lvl="1"/>
            <a:endParaRPr lang="en-US" dirty="0"/>
          </a:p>
          <a:p>
            <a:r>
              <a:rPr lang="en-US" dirty="0" smtClean="0"/>
              <a:t>Clarity</a:t>
            </a:r>
            <a:endParaRPr lang="en-US" dirty="0"/>
          </a:p>
          <a:p>
            <a:pPr lvl="1"/>
            <a:r>
              <a:rPr lang="en-US" dirty="0" smtClean="0"/>
              <a:t>Are </a:t>
            </a:r>
            <a:r>
              <a:rPr lang="en-US" dirty="0"/>
              <a:t>the most important elements visually most prominent</a:t>
            </a:r>
            <a:r>
              <a:rPr lang="en-US" dirty="0" smtClean="0"/>
              <a:t>?</a:t>
            </a:r>
          </a:p>
          <a:p>
            <a:pPr lvl="1"/>
            <a:endParaRPr lang="en-US" dirty="0"/>
          </a:p>
          <a:p>
            <a:r>
              <a:rPr lang="en-US" dirty="0" smtClean="0"/>
              <a:t>Consistency</a:t>
            </a:r>
            <a:endParaRPr lang="en-US" dirty="0"/>
          </a:p>
          <a:p>
            <a:pPr lvl="1"/>
            <a:r>
              <a:rPr lang="en-US" dirty="0" smtClean="0"/>
              <a:t>Have </a:t>
            </a:r>
            <a:r>
              <a:rPr lang="en-US" dirty="0"/>
              <a:t>you used the same colors, shapes, etc. as in other graphs</a:t>
            </a:r>
            <a:r>
              <a:rPr lang="en-US" dirty="0" smtClean="0"/>
              <a:t>?</a:t>
            </a:r>
          </a:p>
          <a:p>
            <a:pPr lvl="1"/>
            <a:endParaRPr lang="en-US" dirty="0"/>
          </a:p>
          <a:p>
            <a:r>
              <a:rPr lang="en-US" dirty="0" smtClean="0"/>
              <a:t>Efficiency</a:t>
            </a:r>
            <a:endParaRPr lang="en-US" dirty="0"/>
          </a:p>
          <a:p>
            <a:pPr lvl="1"/>
            <a:r>
              <a:rPr lang="en-US" dirty="0" smtClean="0"/>
              <a:t>Does </a:t>
            </a:r>
            <a:r>
              <a:rPr lang="en-US" dirty="0"/>
              <a:t>it convey its information in the most simple and efficient way</a:t>
            </a:r>
            <a:r>
              <a:rPr lang="en-US" dirty="0" smtClean="0"/>
              <a:t>?</a:t>
            </a:r>
          </a:p>
          <a:p>
            <a:pPr lvl="1"/>
            <a:endParaRPr lang="en-US" dirty="0"/>
          </a:p>
          <a:p>
            <a:r>
              <a:rPr lang="en-US" dirty="0" smtClean="0"/>
              <a:t>Necessity</a:t>
            </a:r>
            <a:endParaRPr lang="en-US" dirty="0"/>
          </a:p>
          <a:p>
            <a:pPr lvl="1"/>
            <a:r>
              <a:rPr lang="en-US" dirty="0" smtClean="0"/>
              <a:t>Are </a:t>
            </a:r>
            <a:r>
              <a:rPr lang="en-US" dirty="0"/>
              <a:t>all elements of the graph necessary to represent data</a:t>
            </a:r>
            <a:r>
              <a:rPr lang="en-US" dirty="0" smtClean="0"/>
              <a:t>?</a:t>
            </a:r>
          </a:p>
          <a:p>
            <a:pPr lvl="1"/>
            <a:endParaRPr lang="en-US" dirty="0"/>
          </a:p>
          <a:p>
            <a:r>
              <a:rPr lang="en-US" dirty="0" smtClean="0"/>
              <a:t>Truthfulness</a:t>
            </a:r>
            <a:endParaRPr lang="en-US" dirty="0"/>
          </a:p>
          <a:p>
            <a:pPr lvl="1"/>
            <a:r>
              <a:rPr lang="en-US" dirty="0" smtClean="0"/>
              <a:t>Does </a:t>
            </a:r>
            <a:r>
              <a:rPr lang="en-US" dirty="0"/>
              <a:t>the graph represent the data correctly?</a:t>
            </a:r>
          </a:p>
        </p:txBody>
      </p:sp>
      <p:sp>
        <p:nvSpPr>
          <p:cNvPr id="4" name="Slide Number Placeholder 3"/>
          <p:cNvSpPr>
            <a:spLocks noGrp="1"/>
          </p:cNvSpPr>
          <p:nvPr>
            <p:ph type="sldNum" sz="quarter" idx="4"/>
          </p:nvPr>
        </p:nvSpPr>
        <p:spPr/>
        <p:txBody>
          <a:bodyPr/>
          <a:lstStyle/>
          <a:p>
            <a:fld id="{4F0FB6BC-84A6-4609-A72D-14054CEE50D6}" type="slidenum">
              <a:rPr lang="en-US" smtClean="0"/>
              <a:pPr/>
              <a:t>46</a:t>
            </a:fld>
            <a:endParaRPr lang="en-US" dirty="0"/>
          </a:p>
        </p:txBody>
      </p:sp>
    </p:spTree>
    <p:extLst>
      <p:ext uri="{BB962C8B-B14F-4D97-AF65-F5344CB8AC3E}">
        <p14:creationId xmlns:p14="http://schemas.microsoft.com/office/powerpoint/2010/main" val="291618911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Apple vs Microsoft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4F0FB6BC-84A6-4609-A72D-14054CEE50D6}" type="slidenum">
              <a:rPr lang="en-US" smtClean="0"/>
              <a:pPr/>
              <a:t>47</a:t>
            </a:fld>
            <a:endParaRPr lang="en-US" dirty="0"/>
          </a:p>
        </p:txBody>
      </p:sp>
      <p:pic>
        <p:nvPicPr>
          <p:cNvPr id="1027" name="Picture 3" descr="C:\Users\tomh\Desktop\appmic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60" y="3868688"/>
            <a:ext cx="4483101" cy="31178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233" y="3508648"/>
            <a:ext cx="5189740"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2267247"/>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wage</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4F0FB6BC-84A6-4609-A72D-14054CEE50D6}" type="slidenum">
              <a:rPr lang="en-US" smtClean="0"/>
              <a:pPr/>
              <a:t>48</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896" y="3004592"/>
            <a:ext cx="4392488" cy="4325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9702" y="3004592"/>
            <a:ext cx="4044081" cy="450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744515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University Rankings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4F0FB6BC-84A6-4609-A72D-14054CEE50D6}" type="slidenum">
              <a:rPr lang="en-US" smtClean="0"/>
              <a:pPr/>
              <a:t>49</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776" y="2428528"/>
            <a:ext cx="5184576" cy="4784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424" y="2455230"/>
            <a:ext cx="5767139" cy="47311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174133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t>Summary Statistics</a:t>
            </a:r>
          </a:p>
        </p:txBody>
      </p:sp>
      <p:sp>
        <p:nvSpPr>
          <p:cNvPr id="9219" name="Rectangle 3"/>
          <p:cNvSpPr>
            <a:spLocks noGrp="1" noChangeArrowheads="1"/>
          </p:cNvSpPr>
          <p:nvPr>
            <p:ph idx="1"/>
          </p:nvPr>
        </p:nvSpPr>
        <p:spPr/>
        <p:txBody>
          <a:bodyPr/>
          <a:lstStyle/>
          <a:p>
            <a:endParaRPr lang="en-US" dirty="0" smtClean="0"/>
          </a:p>
          <a:p>
            <a:r>
              <a:rPr lang="en-US" dirty="0" smtClean="0"/>
              <a:t>Summary statistics are numbers that summarize properties of the data</a:t>
            </a:r>
          </a:p>
          <a:p>
            <a:pPr lvl="2"/>
            <a:endParaRPr lang="en-US" dirty="0" smtClean="0"/>
          </a:p>
          <a:p>
            <a:r>
              <a:rPr lang="en-US" dirty="0" smtClean="0"/>
              <a:t>Summarized properties include frequency, location and spread</a:t>
            </a:r>
          </a:p>
          <a:p>
            <a:endParaRPr lang="en-US" dirty="0" smtClean="0"/>
          </a:p>
          <a:p>
            <a:pPr lvl="1"/>
            <a:r>
              <a:rPr lang="en-US" dirty="0" smtClean="0"/>
              <a:t> </a:t>
            </a:r>
            <a:r>
              <a:rPr lang="en-US" dirty="0"/>
              <a:t>Examples: </a:t>
            </a:r>
            <a:r>
              <a:rPr lang="en-US" dirty="0" smtClean="0"/>
              <a:t>location </a:t>
            </a:r>
            <a:r>
              <a:rPr lang="en-US" dirty="0"/>
              <a:t>- mean</a:t>
            </a:r>
            <a:br>
              <a:rPr lang="en-US" dirty="0"/>
            </a:br>
            <a:r>
              <a:rPr lang="en-US" dirty="0"/>
              <a:t>                   </a:t>
            </a:r>
            <a:r>
              <a:rPr lang="en-US" dirty="0" smtClean="0"/>
              <a:t>spread </a:t>
            </a:r>
            <a:r>
              <a:rPr lang="en-US" dirty="0"/>
              <a:t>- standard deviation</a:t>
            </a:r>
          </a:p>
          <a:p>
            <a:pPr lvl="1"/>
            <a:endParaRPr lang="en-US" dirty="0" smtClean="0"/>
          </a:p>
          <a:p>
            <a:r>
              <a:rPr lang="en-US" dirty="0" smtClean="0"/>
              <a:t>Most summary statistics can be calculated in a single pass through the data</a:t>
            </a:r>
          </a:p>
          <a:p>
            <a:pPr lvl="2">
              <a:buFont typeface="Wingdings" pitchFamily="2" charset="2"/>
              <a:buNone/>
            </a:pPr>
            <a:endParaRPr lang="en-US" dirty="0" smtClean="0"/>
          </a:p>
        </p:txBody>
      </p:sp>
      <p:sp>
        <p:nvSpPr>
          <p:cNvPr id="2" name="Slide Number Placeholder 1"/>
          <p:cNvSpPr>
            <a:spLocks noGrp="1"/>
          </p:cNvSpPr>
          <p:nvPr>
            <p:ph type="sldNum" sz="quarter" idx="4"/>
          </p:nvPr>
        </p:nvSpPr>
        <p:spPr/>
        <p:txBody>
          <a:bodyPr/>
          <a:lstStyle/>
          <a:p>
            <a:fld id="{4F0FB6BC-84A6-4609-A72D-14054CEE50D6}" type="slidenum">
              <a:rPr lang="en-US" smtClean="0"/>
              <a:pPr/>
              <a:t>5</a:t>
            </a:fld>
            <a:endParaRPr lang="en-US" dirty="0"/>
          </a:p>
        </p:txBody>
      </p:sp>
    </p:spTree>
    <p:extLst>
      <p:ext uri="{BB962C8B-B14F-4D97-AF65-F5344CB8AC3E}">
        <p14:creationId xmlns:p14="http://schemas.microsoft.com/office/powerpoint/2010/main" val="4045461264"/>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Links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4F0FB6BC-84A6-4609-A72D-14054CEE50D6}" type="slidenum">
              <a:rPr lang="en-US" smtClean="0"/>
              <a:pPr/>
              <a:t>50</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784" y="3004592"/>
            <a:ext cx="4470995" cy="4109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6456" y="3004592"/>
            <a:ext cx="4176464" cy="4295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5298432"/>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 Expectancy</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19148" t="25370" r="15649" b="23337"/>
          <a:stretch/>
        </p:blipFill>
        <p:spPr>
          <a:xfrm>
            <a:off x="237704" y="2068488"/>
            <a:ext cx="6103620" cy="6217920"/>
          </a:xfrm>
        </p:spPr>
      </p:pic>
      <p:sp>
        <p:nvSpPr>
          <p:cNvPr id="4" name="Slide Number Placeholder 3"/>
          <p:cNvSpPr>
            <a:spLocks noGrp="1"/>
          </p:cNvSpPr>
          <p:nvPr>
            <p:ph type="sldNum" sz="quarter" idx="4"/>
          </p:nvPr>
        </p:nvSpPr>
        <p:spPr/>
        <p:txBody>
          <a:bodyPr/>
          <a:lstStyle/>
          <a:p>
            <a:fld id="{4F0FB6BC-84A6-4609-A72D-14054CEE50D6}" type="slidenum">
              <a:rPr lang="en-US" smtClean="0"/>
              <a:pPr/>
              <a:t>51</a:t>
            </a:fld>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8941" t="25026" r="21875" b="22474"/>
          <a:stretch/>
        </p:blipFill>
        <p:spPr>
          <a:xfrm rot="5400000">
            <a:off x="6566534" y="1572307"/>
            <a:ext cx="5704380" cy="6552728"/>
          </a:xfrm>
          <a:prstGeom prst="rect">
            <a:avLst/>
          </a:prstGeom>
        </p:spPr>
      </p:pic>
    </p:spTree>
    <p:extLst>
      <p:ext uri="{BB962C8B-B14F-4D97-AF65-F5344CB8AC3E}">
        <p14:creationId xmlns:p14="http://schemas.microsoft.com/office/powerpoint/2010/main" val="279608431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OLAP</a:t>
            </a:r>
          </a:p>
        </p:txBody>
      </p:sp>
      <p:sp>
        <p:nvSpPr>
          <p:cNvPr id="43011" name="Rectangle 3"/>
          <p:cNvSpPr>
            <a:spLocks noGrp="1" noChangeArrowheads="1"/>
          </p:cNvSpPr>
          <p:nvPr>
            <p:ph idx="1"/>
          </p:nvPr>
        </p:nvSpPr>
        <p:spPr/>
        <p:txBody>
          <a:bodyPr/>
          <a:lstStyle/>
          <a:p>
            <a:pPr>
              <a:lnSpc>
                <a:spcPct val="90000"/>
              </a:lnSpc>
              <a:spcBef>
                <a:spcPct val="15000"/>
              </a:spcBef>
            </a:pPr>
            <a:r>
              <a:rPr lang="en-US" dirty="0" smtClean="0"/>
              <a:t>On-Line Analytical Processing (OLAP) was proposed by E. F. </a:t>
            </a:r>
            <a:r>
              <a:rPr lang="en-US" dirty="0" err="1" smtClean="0"/>
              <a:t>Codd</a:t>
            </a:r>
            <a:r>
              <a:rPr lang="en-US" dirty="0" smtClean="0"/>
              <a:t>, the father of the relational database</a:t>
            </a:r>
          </a:p>
          <a:p>
            <a:pPr>
              <a:lnSpc>
                <a:spcPct val="90000"/>
              </a:lnSpc>
              <a:spcBef>
                <a:spcPct val="15000"/>
              </a:spcBef>
            </a:pPr>
            <a:endParaRPr lang="en-US" dirty="0" smtClean="0"/>
          </a:p>
          <a:p>
            <a:pPr>
              <a:lnSpc>
                <a:spcPct val="90000"/>
              </a:lnSpc>
              <a:spcBef>
                <a:spcPct val="15000"/>
              </a:spcBef>
            </a:pPr>
            <a:r>
              <a:rPr lang="en-US" dirty="0" smtClean="0"/>
              <a:t>Relational databases put data into tables, while OLAP uses a multidimensional array representation. </a:t>
            </a:r>
          </a:p>
          <a:p>
            <a:pPr lvl="1">
              <a:lnSpc>
                <a:spcPct val="90000"/>
              </a:lnSpc>
              <a:spcBef>
                <a:spcPct val="15000"/>
              </a:spcBef>
            </a:pPr>
            <a:r>
              <a:rPr lang="en-US" dirty="0" smtClean="0"/>
              <a:t>Such representations of data previously existed</a:t>
            </a:r>
            <a:br>
              <a:rPr lang="en-US" dirty="0" smtClean="0"/>
            </a:br>
            <a:r>
              <a:rPr lang="en-US" dirty="0" smtClean="0"/>
              <a:t>in statistics and other fields</a:t>
            </a:r>
          </a:p>
          <a:p>
            <a:pPr lvl="1">
              <a:lnSpc>
                <a:spcPct val="90000"/>
              </a:lnSpc>
              <a:spcBef>
                <a:spcPct val="15000"/>
              </a:spcBef>
            </a:pPr>
            <a:endParaRPr lang="en-US" dirty="0" smtClean="0"/>
          </a:p>
          <a:p>
            <a:pPr>
              <a:lnSpc>
                <a:spcPct val="90000"/>
              </a:lnSpc>
              <a:spcBef>
                <a:spcPct val="15000"/>
              </a:spcBef>
            </a:pPr>
            <a:r>
              <a:rPr lang="en-US" dirty="0" smtClean="0"/>
              <a:t>There are a number of data analysis and data</a:t>
            </a:r>
            <a:br>
              <a:rPr lang="en-US" dirty="0" smtClean="0"/>
            </a:br>
            <a:r>
              <a:rPr lang="en-US" dirty="0" smtClean="0"/>
              <a:t>exploration operations that are easier with such</a:t>
            </a:r>
            <a:br>
              <a:rPr lang="en-US" dirty="0" smtClean="0"/>
            </a:br>
            <a:r>
              <a:rPr lang="en-US" dirty="0" smtClean="0"/>
              <a:t>a data representation:</a:t>
            </a:r>
          </a:p>
          <a:p>
            <a:pPr lvl="1">
              <a:lnSpc>
                <a:spcPct val="90000"/>
              </a:lnSpc>
              <a:spcBef>
                <a:spcPct val="15000"/>
              </a:spcBef>
            </a:pPr>
            <a:r>
              <a:rPr lang="en-US" dirty="0" smtClean="0"/>
              <a:t>dicing</a:t>
            </a:r>
          </a:p>
          <a:p>
            <a:pPr lvl="1">
              <a:lnSpc>
                <a:spcPct val="90000"/>
              </a:lnSpc>
              <a:spcBef>
                <a:spcPct val="15000"/>
              </a:spcBef>
            </a:pPr>
            <a:r>
              <a:rPr lang="en-US" dirty="0" smtClean="0"/>
              <a:t>slicing</a:t>
            </a:r>
          </a:p>
          <a:p>
            <a:pPr lvl="1">
              <a:lnSpc>
                <a:spcPct val="90000"/>
              </a:lnSpc>
              <a:spcBef>
                <a:spcPct val="15000"/>
              </a:spcBef>
            </a:pPr>
            <a:r>
              <a:rPr lang="en-US" dirty="0" smtClean="0"/>
              <a:t>drill down</a:t>
            </a:r>
          </a:p>
          <a:p>
            <a:pPr lvl="1">
              <a:lnSpc>
                <a:spcPct val="90000"/>
              </a:lnSpc>
              <a:spcBef>
                <a:spcPct val="15000"/>
              </a:spcBef>
            </a:pPr>
            <a:r>
              <a:rPr lang="en-US" smtClean="0"/>
              <a:t>roll up</a:t>
            </a:r>
            <a:endParaRPr lang="en-US" dirty="0" smtClean="0"/>
          </a:p>
          <a:p>
            <a:pPr>
              <a:lnSpc>
                <a:spcPct val="90000"/>
              </a:lnSpc>
              <a:spcBef>
                <a:spcPct val="15000"/>
              </a:spcBef>
            </a:pPr>
            <a:endParaRPr lang="en-US" dirty="0" smtClean="0"/>
          </a:p>
          <a:p>
            <a:pPr lvl="2">
              <a:lnSpc>
                <a:spcPct val="90000"/>
              </a:lnSpc>
              <a:buFont typeface="Wingdings" pitchFamily="2" charset="2"/>
              <a:buNone/>
            </a:pPr>
            <a:endParaRPr lang="en-US" dirty="0" smtClean="0"/>
          </a:p>
        </p:txBody>
      </p:sp>
      <p:sp>
        <p:nvSpPr>
          <p:cNvPr id="2" name="Slide Number Placeholder 1"/>
          <p:cNvSpPr>
            <a:spLocks noGrp="1"/>
          </p:cNvSpPr>
          <p:nvPr>
            <p:ph type="sldNum" sz="quarter" idx="4"/>
          </p:nvPr>
        </p:nvSpPr>
        <p:spPr/>
        <p:txBody>
          <a:bodyPr/>
          <a:lstStyle/>
          <a:p>
            <a:fld id="{4F0FB6BC-84A6-4609-A72D-14054CEE50D6}" type="slidenum">
              <a:rPr lang="en-US" smtClean="0"/>
              <a:pPr/>
              <a:t>52</a:t>
            </a:fld>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600" y="3896434"/>
            <a:ext cx="4132814" cy="3506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78793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Big Data</a:t>
            </a:r>
            <a:endParaRPr lang="nl-NL" dirty="0"/>
          </a:p>
        </p:txBody>
      </p:sp>
      <p:sp>
        <p:nvSpPr>
          <p:cNvPr id="3" name="Content Placeholder 2"/>
          <p:cNvSpPr>
            <a:spLocks noGrp="1"/>
          </p:cNvSpPr>
          <p:nvPr>
            <p:ph idx="1"/>
          </p:nvPr>
        </p:nvSpPr>
        <p:spPr/>
        <p:txBody>
          <a:bodyPr/>
          <a:lstStyle/>
          <a:p>
            <a:r>
              <a:rPr lang="en-US" dirty="0" smtClean="0"/>
              <a:t>Data everywhere</a:t>
            </a:r>
          </a:p>
          <a:p>
            <a:pPr lvl="1"/>
            <a:r>
              <a:rPr lang="en-US" dirty="0" smtClean="0"/>
              <a:t>Global data volume grows exponentially</a:t>
            </a:r>
          </a:p>
          <a:p>
            <a:pPr lvl="1"/>
            <a:r>
              <a:rPr lang="en-US" dirty="0" smtClean="0"/>
              <a:t>Need means of economically storing and processing large data sets</a:t>
            </a:r>
            <a:endParaRPr lang="nl-NL" dirty="0" smtClean="0"/>
          </a:p>
          <a:p>
            <a:pPr lvl="1"/>
            <a:endParaRPr lang="en-US" dirty="0" smtClean="0"/>
          </a:p>
          <a:p>
            <a:r>
              <a:rPr lang="en-US" dirty="0" smtClean="0"/>
              <a:t>Opportunity</a:t>
            </a:r>
          </a:p>
          <a:p>
            <a:pPr lvl="1"/>
            <a:r>
              <a:rPr lang="en-US" dirty="0" smtClean="0"/>
              <a:t>Commodity hardware is ultra cheap</a:t>
            </a:r>
          </a:p>
          <a:p>
            <a:pPr lvl="1"/>
            <a:r>
              <a:rPr lang="en-US" dirty="0" smtClean="0"/>
              <a:t>CPU and storage even cheaper</a:t>
            </a:r>
          </a:p>
          <a:p>
            <a:pPr lvl="1"/>
            <a:endParaRPr lang="en-US" dirty="0" smtClean="0"/>
          </a:p>
          <a:p>
            <a:r>
              <a:rPr lang="en-US" dirty="0" smtClean="0"/>
              <a:t>Traditional solution</a:t>
            </a:r>
          </a:p>
          <a:p>
            <a:pPr lvl="1"/>
            <a:r>
              <a:rPr lang="en-US" dirty="0" smtClean="0"/>
              <a:t>Store data in a (relational) database</a:t>
            </a:r>
          </a:p>
          <a:p>
            <a:pPr lvl="1"/>
            <a:r>
              <a:rPr lang="en-US" dirty="0" smtClean="0"/>
              <a:t>Run batch jobs for processing</a:t>
            </a:r>
          </a:p>
          <a:p>
            <a:pPr lvl="1"/>
            <a:endParaRPr lang="en-US" dirty="0" smtClean="0"/>
          </a:p>
          <a:p>
            <a:r>
              <a:rPr lang="nl-NL" dirty="0" err="1" smtClean="0"/>
              <a:t>Problems</a:t>
            </a:r>
            <a:r>
              <a:rPr lang="nl-NL" dirty="0" smtClean="0"/>
              <a:t> </a:t>
            </a:r>
            <a:r>
              <a:rPr lang="nl-NL" dirty="0" err="1" smtClean="0"/>
              <a:t>with</a:t>
            </a:r>
            <a:r>
              <a:rPr lang="nl-NL" dirty="0" smtClean="0"/>
              <a:t> </a:t>
            </a:r>
            <a:r>
              <a:rPr lang="nl-NL" dirty="0" err="1" smtClean="0"/>
              <a:t>existing</a:t>
            </a:r>
            <a:r>
              <a:rPr lang="nl-NL" dirty="0" smtClean="0"/>
              <a:t> </a:t>
            </a:r>
            <a:r>
              <a:rPr lang="nl-NL" dirty="0" err="1" smtClean="0"/>
              <a:t>solutions</a:t>
            </a:r>
            <a:endParaRPr lang="nl-NL" dirty="0" smtClean="0"/>
          </a:p>
          <a:p>
            <a:pPr lvl="1"/>
            <a:r>
              <a:rPr lang="en-US" dirty="0" smtClean="0"/>
              <a:t>Databases are seek heavy; seeks are wasted time</a:t>
            </a:r>
          </a:p>
          <a:p>
            <a:pPr lvl="1"/>
            <a:r>
              <a:rPr lang="en-US" dirty="0" smtClean="0"/>
              <a:t>Databases do not play well with commoditized hardware</a:t>
            </a:r>
          </a:p>
          <a:p>
            <a:pPr lvl="1"/>
            <a:r>
              <a:rPr lang="en-US" dirty="0" smtClean="0"/>
              <a:t>Databases were not built with horizontal scaling in mind</a:t>
            </a:r>
          </a:p>
        </p:txBody>
      </p:sp>
      <p:sp>
        <p:nvSpPr>
          <p:cNvPr id="4" name="Slide Number Placeholder 3"/>
          <p:cNvSpPr>
            <a:spLocks noGrp="1"/>
          </p:cNvSpPr>
          <p:nvPr>
            <p:ph type="sldNum" sz="quarter" idx="4"/>
          </p:nvPr>
        </p:nvSpPr>
        <p:spPr/>
        <p:txBody>
          <a:bodyPr/>
          <a:lstStyle/>
          <a:p>
            <a:fld id="{4F0FB6BC-84A6-4609-A72D-14054CEE50D6}" type="slidenum">
              <a:rPr lang="en-US" smtClean="0"/>
              <a:pPr/>
              <a:t>53</a:t>
            </a:fld>
            <a:endParaRPr lang="en-US" dirty="0"/>
          </a:p>
        </p:txBody>
      </p:sp>
      <p:sp>
        <p:nvSpPr>
          <p:cNvPr id="5" name="TextBox 4"/>
          <p:cNvSpPr txBox="1"/>
          <p:nvPr/>
        </p:nvSpPr>
        <p:spPr bwMode="auto">
          <a:xfrm>
            <a:off x="9022680" y="7541096"/>
            <a:ext cx="3478064" cy="623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rtlCol="0">
            <a:spAutoFit/>
          </a:bodyPr>
          <a:lstStyle/>
          <a:p>
            <a:pPr marL="365760" indent="-365760">
              <a:buClr>
                <a:srgbClr val="C00000"/>
              </a:buClr>
            </a:pPr>
            <a:r>
              <a:rPr lang="nl-NL" sz="1600" dirty="0" err="1" smtClean="0">
                <a:solidFill>
                  <a:schemeClr val="bg1"/>
                </a:solidFill>
                <a:latin typeface="+mj-lt"/>
              </a:rPr>
              <a:t>Slides</a:t>
            </a:r>
            <a:r>
              <a:rPr lang="nl-NL" sz="1600" dirty="0" smtClean="0">
                <a:solidFill>
                  <a:schemeClr val="bg1"/>
                </a:solidFill>
                <a:latin typeface="+mj-lt"/>
              </a:rPr>
              <a:t> </a:t>
            </a:r>
            <a:r>
              <a:rPr lang="nl-NL" sz="1600" dirty="0" err="1" smtClean="0">
                <a:solidFill>
                  <a:schemeClr val="bg1"/>
                </a:solidFill>
                <a:latin typeface="+mj-lt"/>
              </a:rPr>
              <a:t>acknowledgment</a:t>
            </a:r>
            <a:r>
              <a:rPr lang="nl-NL" sz="1600" dirty="0" smtClean="0">
                <a:solidFill>
                  <a:schemeClr val="bg1"/>
                </a:solidFill>
                <a:latin typeface="+mj-lt"/>
              </a:rPr>
              <a:t>:</a:t>
            </a:r>
            <a:br>
              <a:rPr lang="nl-NL" sz="1600" dirty="0" smtClean="0">
                <a:solidFill>
                  <a:schemeClr val="bg1"/>
                </a:solidFill>
                <a:latin typeface="+mj-lt"/>
              </a:rPr>
            </a:br>
            <a:r>
              <a:rPr lang="nl-NL" sz="1600" dirty="0" smtClean="0">
                <a:solidFill>
                  <a:schemeClr val="bg1"/>
                </a:solidFill>
                <a:latin typeface="+mj-lt"/>
              </a:rPr>
              <a:t>Friso van Vollenhoven, </a:t>
            </a:r>
            <a:r>
              <a:rPr lang="nl-NL" sz="1600" dirty="0" err="1" smtClean="0">
                <a:solidFill>
                  <a:schemeClr val="bg1"/>
                </a:solidFill>
                <a:latin typeface="+mj-lt"/>
              </a:rPr>
              <a:t>Xebia</a:t>
            </a:r>
            <a:endParaRPr lang="nl-NL" sz="1600" dirty="0">
              <a:solidFill>
                <a:schemeClr val="bg1"/>
              </a:solidFill>
              <a:latin typeface="+mj-lt"/>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Processing</a:t>
            </a:r>
            <a:endParaRPr lang="nl-NL" dirty="0"/>
          </a:p>
        </p:txBody>
      </p:sp>
      <p:sp>
        <p:nvSpPr>
          <p:cNvPr id="3" name="Content Placeholder 2"/>
          <p:cNvSpPr>
            <a:spLocks noGrp="1"/>
          </p:cNvSpPr>
          <p:nvPr>
            <p:ph idx="1"/>
          </p:nvPr>
        </p:nvSpPr>
        <p:spPr/>
        <p:txBody>
          <a:bodyPr/>
          <a:lstStyle/>
          <a:p>
            <a:r>
              <a:rPr lang="en-US" dirty="0" smtClean="0"/>
              <a:t>Eliminate the seeks, only sequential reading / writing</a:t>
            </a:r>
          </a:p>
          <a:p>
            <a:endParaRPr lang="en-US" dirty="0" smtClean="0"/>
          </a:p>
          <a:p>
            <a:r>
              <a:rPr lang="en-US" dirty="0" smtClean="0"/>
              <a:t>Work with batches for efficiency</a:t>
            </a:r>
          </a:p>
          <a:p>
            <a:endParaRPr lang="en-US" dirty="0" smtClean="0"/>
          </a:p>
          <a:p>
            <a:r>
              <a:rPr lang="en-US" dirty="0" smtClean="0"/>
              <a:t>Parallelize work load</a:t>
            </a:r>
          </a:p>
          <a:p>
            <a:endParaRPr lang="en-US" dirty="0" smtClean="0"/>
          </a:p>
          <a:p>
            <a:r>
              <a:rPr lang="en-US" dirty="0" smtClean="0"/>
              <a:t>Distribute processing and storage</a:t>
            </a:r>
            <a:endParaRPr lang="nl-NL" dirty="0"/>
          </a:p>
        </p:txBody>
      </p:sp>
      <p:sp>
        <p:nvSpPr>
          <p:cNvPr id="4" name="Slide Number Placeholder 3"/>
          <p:cNvSpPr>
            <a:spLocks noGrp="1"/>
          </p:cNvSpPr>
          <p:nvPr>
            <p:ph type="sldNum" sz="quarter" idx="4"/>
          </p:nvPr>
        </p:nvSpPr>
        <p:spPr/>
        <p:txBody>
          <a:bodyPr/>
          <a:lstStyle/>
          <a:p>
            <a:fld id="{4F0FB6BC-84A6-4609-A72D-14054CEE50D6}" type="slidenum">
              <a:rPr lang="en-US" smtClean="0"/>
              <a:pPr/>
              <a:t>54</a:t>
            </a:fld>
            <a:endParaRPr lang="en-US" dirty="0"/>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MapReduce</a:t>
            </a:r>
            <a:r>
              <a:rPr lang="en-US" dirty="0" smtClean="0"/>
              <a:t> and </a:t>
            </a:r>
            <a:r>
              <a:rPr lang="en-US" dirty="0" err="1" smtClean="0"/>
              <a:t>Hadoop</a:t>
            </a:r>
            <a:endParaRPr lang="nl-NL" dirty="0"/>
          </a:p>
        </p:txBody>
      </p:sp>
      <p:sp>
        <p:nvSpPr>
          <p:cNvPr id="3" name="Content Placeholder 2"/>
          <p:cNvSpPr>
            <a:spLocks noGrp="1"/>
          </p:cNvSpPr>
          <p:nvPr>
            <p:ph idx="1"/>
          </p:nvPr>
        </p:nvSpPr>
        <p:spPr/>
        <p:txBody>
          <a:bodyPr/>
          <a:lstStyle/>
          <a:p>
            <a:r>
              <a:rPr lang="nl-NL" dirty="0" smtClean="0"/>
              <a:t>2000: Apache </a:t>
            </a:r>
            <a:r>
              <a:rPr lang="nl-NL" dirty="0" err="1" smtClean="0"/>
              <a:t>Lucene</a:t>
            </a:r>
            <a:r>
              <a:rPr lang="nl-NL" dirty="0" smtClean="0"/>
              <a:t>: batch index updates and </a:t>
            </a:r>
            <a:r>
              <a:rPr lang="nl-NL" dirty="0" err="1" smtClean="0"/>
              <a:t>sort</a:t>
            </a:r>
            <a:r>
              <a:rPr lang="nl-NL" dirty="0" smtClean="0"/>
              <a:t>/</a:t>
            </a:r>
            <a:r>
              <a:rPr lang="nl-NL" dirty="0" err="1" smtClean="0"/>
              <a:t>merge</a:t>
            </a:r>
            <a:r>
              <a:rPr lang="nl-NL" dirty="0" smtClean="0"/>
              <a:t> </a:t>
            </a:r>
            <a:r>
              <a:rPr lang="nl-NL" dirty="0" err="1" smtClean="0"/>
              <a:t>with</a:t>
            </a:r>
            <a:r>
              <a:rPr lang="nl-NL" dirty="0" smtClean="0"/>
              <a:t> </a:t>
            </a:r>
            <a:r>
              <a:rPr lang="nl-NL" dirty="0" err="1" smtClean="0"/>
              <a:t>on</a:t>
            </a:r>
            <a:r>
              <a:rPr lang="nl-NL" dirty="0" smtClean="0"/>
              <a:t> disk index</a:t>
            </a:r>
          </a:p>
          <a:p>
            <a:endParaRPr lang="nl-NL" dirty="0" smtClean="0"/>
          </a:p>
          <a:p>
            <a:r>
              <a:rPr lang="nl-NL" dirty="0" smtClean="0"/>
              <a:t>2002: Apache </a:t>
            </a:r>
            <a:r>
              <a:rPr lang="nl-NL" dirty="0" err="1" smtClean="0"/>
              <a:t>Nutch</a:t>
            </a:r>
            <a:r>
              <a:rPr lang="nl-NL" dirty="0" smtClean="0"/>
              <a:t>: </a:t>
            </a:r>
            <a:r>
              <a:rPr lang="nl-NL" dirty="0" err="1" smtClean="0"/>
              <a:t>distributed</a:t>
            </a:r>
            <a:r>
              <a:rPr lang="nl-NL" dirty="0" smtClean="0"/>
              <a:t>, </a:t>
            </a:r>
            <a:r>
              <a:rPr lang="nl-NL" dirty="0" err="1" smtClean="0"/>
              <a:t>scalable</a:t>
            </a:r>
            <a:r>
              <a:rPr lang="nl-NL" dirty="0" smtClean="0"/>
              <a:t> open </a:t>
            </a:r>
            <a:r>
              <a:rPr lang="nl-NL" dirty="0" err="1" smtClean="0"/>
              <a:t>source</a:t>
            </a:r>
            <a:r>
              <a:rPr lang="nl-NL" dirty="0" smtClean="0"/>
              <a:t> web </a:t>
            </a:r>
            <a:r>
              <a:rPr lang="nl-NL" dirty="0" err="1" smtClean="0"/>
              <a:t>crawler</a:t>
            </a:r>
            <a:r>
              <a:rPr lang="nl-NL" dirty="0" smtClean="0"/>
              <a:t>; </a:t>
            </a:r>
            <a:r>
              <a:rPr lang="nl-NL" dirty="0" err="1" smtClean="0"/>
              <a:t>sort</a:t>
            </a:r>
            <a:r>
              <a:rPr lang="nl-NL" dirty="0" smtClean="0"/>
              <a:t>/</a:t>
            </a:r>
            <a:r>
              <a:rPr lang="nl-NL" dirty="0" err="1" smtClean="0"/>
              <a:t>merge</a:t>
            </a:r>
            <a:r>
              <a:rPr lang="nl-NL" dirty="0" smtClean="0"/>
              <a:t> </a:t>
            </a:r>
            <a:r>
              <a:rPr lang="nl-NL" dirty="0" err="1" smtClean="0"/>
              <a:t>optimization</a:t>
            </a:r>
            <a:r>
              <a:rPr lang="nl-NL" dirty="0" smtClean="0"/>
              <a:t> </a:t>
            </a:r>
            <a:r>
              <a:rPr lang="nl-NL" dirty="0" err="1" smtClean="0"/>
              <a:t>applies</a:t>
            </a:r>
            <a:endParaRPr lang="nl-NL" dirty="0" smtClean="0"/>
          </a:p>
          <a:p>
            <a:endParaRPr lang="nl-NL" dirty="0" smtClean="0"/>
          </a:p>
          <a:p>
            <a:r>
              <a:rPr lang="nl-NL" dirty="0" smtClean="0"/>
              <a:t>2004: Google </a:t>
            </a:r>
            <a:r>
              <a:rPr lang="nl-NL" dirty="0" err="1" smtClean="0"/>
              <a:t>publishes</a:t>
            </a:r>
            <a:r>
              <a:rPr lang="nl-NL" dirty="0" smtClean="0"/>
              <a:t> Google File System (GFS) and </a:t>
            </a:r>
            <a:r>
              <a:rPr lang="nl-NL" dirty="0" err="1" smtClean="0"/>
              <a:t>MapReduce</a:t>
            </a:r>
            <a:r>
              <a:rPr lang="nl-NL" dirty="0" smtClean="0"/>
              <a:t> (MR) papers</a:t>
            </a:r>
          </a:p>
          <a:p>
            <a:endParaRPr lang="en-US" dirty="0" smtClean="0"/>
          </a:p>
          <a:p>
            <a:r>
              <a:rPr lang="nl-NL" dirty="0" smtClean="0"/>
              <a:t>2006: Apache </a:t>
            </a:r>
            <a:r>
              <a:rPr lang="nl-NL" dirty="0" err="1" smtClean="0"/>
              <a:t>Hadoop</a:t>
            </a:r>
            <a:r>
              <a:rPr lang="nl-NL" dirty="0" smtClean="0"/>
              <a:t>: open </a:t>
            </a:r>
            <a:r>
              <a:rPr lang="nl-NL" dirty="0" err="1" smtClean="0"/>
              <a:t>source</a:t>
            </a:r>
            <a:r>
              <a:rPr lang="nl-NL" dirty="0" smtClean="0"/>
              <a:t> Java </a:t>
            </a:r>
            <a:r>
              <a:rPr lang="nl-NL" dirty="0" err="1" smtClean="0"/>
              <a:t>implementation</a:t>
            </a:r>
            <a:r>
              <a:rPr lang="nl-NL" dirty="0" smtClean="0"/>
              <a:t> of GFS and MR to </a:t>
            </a:r>
            <a:r>
              <a:rPr lang="nl-NL" dirty="0" err="1" smtClean="0"/>
              <a:t>solve</a:t>
            </a:r>
            <a:r>
              <a:rPr lang="nl-NL" dirty="0" smtClean="0"/>
              <a:t> </a:t>
            </a:r>
            <a:r>
              <a:rPr lang="nl-NL" dirty="0" err="1" smtClean="0"/>
              <a:t>Nutch</a:t>
            </a:r>
            <a:r>
              <a:rPr lang="nl-NL" dirty="0" smtClean="0"/>
              <a:t>’ </a:t>
            </a:r>
            <a:r>
              <a:rPr lang="nl-NL" dirty="0" err="1" smtClean="0"/>
              <a:t>problem</a:t>
            </a:r>
            <a:r>
              <a:rPr lang="nl-NL" dirty="0" smtClean="0"/>
              <a:t>; later </a:t>
            </a:r>
            <a:r>
              <a:rPr lang="nl-NL" dirty="0" err="1" smtClean="0"/>
              <a:t>becomes</a:t>
            </a:r>
            <a:r>
              <a:rPr lang="nl-NL" dirty="0" smtClean="0"/>
              <a:t> </a:t>
            </a:r>
            <a:r>
              <a:rPr lang="nl-NL" dirty="0" err="1" smtClean="0"/>
              <a:t>standalone</a:t>
            </a:r>
            <a:r>
              <a:rPr lang="nl-NL" dirty="0" smtClean="0"/>
              <a:t> project</a:t>
            </a:r>
            <a:endParaRPr lang="nl-NL" dirty="0"/>
          </a:p>
        </p:txBody>
      </p:sp>
      <p:sp>
        <p:nvSpPr>
          <p:cNvPr id="4" name="Slide Number Placeholder 3"/>
          <p:cNvSpPr>
            <a:spLocks noGrp="1"/>
          </p:cNvSpPr>
          <p:nvPr>
            <p:ph type="sldNum" sz="quarter" idx="4"/>
          </p:nvPr>
        </p:nvSpPr>
        <p:spPr/>
        <p:txBody>
          <a:bodyPr/>
          <a:lstStyle/>
          <a:p>
            <a:fld id="{4F0FB6BC-84A6-4609-A72D-14054CEE50D6}" type="slidenum">
              <a:rPr lang="en-US" smtClean="0"/>
              <a:pPr/>
              <a:t>55</a:t>
            </a:fld>
            <a:endParaRPr lang="en-US" dirty="0"/>
          </a:p>
        </p:txBody>
      </p:sp>
      <p:pic>
        <p:nvPicPr>
          <p:cNvPr id="1026" name="Picture 2" descr="http://readwrite.com/files/_hadoopelephant_rgb1.png"/>
          <p:cNvPicPr>
            <a:picLocks noChangeAspect="1" noChangeArrowheads="1"/>
          </p:cNvPicPr>
          <p:nvPr/>
        </p:nvPicPr>
        <p:blipFill>
          <a:blip r:embed="rId2"/>
          <a:srcRect/>
          <a:stretch>
            <a:fillRect/>
          </a:stretch>
        </p:blipFill>
        <p:spPr bwMode="auto">
          <a:xfrm>
            <a:off x="6430392" y="6749008"/>
            <a:ext cx="5656512" cy="1337765"/>
          </a:xfrm>
          <a:prstGeom prst="rect">
            <a:avLst/>
          </a:prstGeom>
          <a:noFill/>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Example (1)</a:t>
            </a:r>
            <a:endParaRPr lang="nl-NL" dirty="0"/>
          </a:p>
        </p:txBody>
      </p:sp>
      <p:sp>
        <p:nvSpPr>
          <p:cNvPr id="3" name="Content Placeholder 2"/>
          <p:cNvSpPr>
            <a:spLocks noGrp="1"/>
          </p:cNvSpPr>
          <p:nvPr>
            <p:ph idx="1"/>
          </p:nvPr>
        </p:nvSpPr>
        <p:spPr>
          <a:xfrm>
            <a:off x="1533848" y="7541096"/>
            <a:ext cx="10009112" cy="576064"/>
          </a:xfrm>
        </p:spPr>
        <p:txBody>
          <a:bodyPr/>
          <a:lstStyle/>
          <a:p>
            <a:r>
              <a:rPr lang="nl-NL" dirty="0" smtClean="0"/>
              <a:t>US </a:t>
            </a:r>
            <a:r>
              <a:rPr lang="nl-NL" dirty="0" err="1" smtClean="0"/>
              <a:t>government</a:t>
            </a:r>
            <a:r>
              <a:rPr lang="nl-NL" dirty="0" smtClean="0"/>
              <a:t> </a:t>
            </a:r>
            <a:r>
              <a:rPr lang="nl-NL" dirty="0" err="1" smtClean="0"/>
              <a:t>builds</a:t>
            </a:r>
            <a:r>
              <a:rPr lang="nl-NL" dirty="0" smtClean="0"/>
              <a:t> </a:t>
            </a:r>
            <a:r>
              <a:rPr lang="nl-NL" dirty="0" err="1" smtClean="0"/>
              <a:t>their</a:t>
            </a:r>
            <a:r>
              <a:rPr lang="nl-NL" dirty="0" smtClean="0"/>
              <a:t> finger print search index </a:t>
            </a:r>
            <a:r>
              <a:rPr lang="nl-NL" dirty="0" err="1" smtClean="0"/>
              <a:t>using</a:t>
            </a:r>
            <a:r>
              <a:rPr lang="nl-NL" dirty="0" smtClean="0"/>
              <a:t> </a:t>
            </a:r>
            <a:r>
              <a:rPr lang="nl-NL" dirty="0" err="1" smtClean="0"/>
              <a:t>Hadoop</a:t>
            </a:r>
            <a:endParaRPr lang="nl-NL" dirty="0"/>
          </a:p>
        </p:txBody>
      </p:sp>
      <p:sp>
        <p:nvSpPr>
          <p:cNvPr id="4" name="Slide Number Placeholder 3"/>
          <p:cNvSpPr>
            <a:spLocks noGrp="1"/>
          </p:cNvSpPr>
          <p:nvPr>
            <p:ph type="sldNum" sz="quarter" idx="4"/>
          </p:nvPr>
        </p:nvSpPr>
        <p:spPr/>
        <p:txBody>
          <a:bodyPr/>
          <a:lstStyle/>
          <a:p>
            <a:fld id="{4F0FB6BC-84A6-4609-A72D-14054CEE50D6}" type="slidenum">
              <a:rPr lang="en-US" smtClean="0"/>
              <a:pPr/>
              <a:t>56</a:t>
            </a:fld>
            <a:endParaRPr lang="en-US" dirty="0"/>
          </a:p>
        </p:txBody>
      </p:sp>
      <p:pic>
        <p:nvPicPr>
          <p:cNvPr id="106498" name="Picture 2"/>
          <p:cNvPicPr>
            <a:picLocks noChangeAspect="1" noChangeArrowheads="1"/>
          </p:cNvPicPr>
          <p:nvPr/>
        </p:nvPicPr>
        <p:blipFill>
          <a:blip r:embed="rId2"/>
          <a:srcRect/>
          <a:stretch>
            <a:fillRect/>
          </a:stretch>
        </p:blipFill>
        <p:spPr bwMode="auto">
          <a:xfrm>
            <a:off x="3550072" y="2644552"/>
            <a:ext cx="5616624" cy="42354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Example (2)</a:t>
            </a:r>
            <a:endParaRPr lang="nl-NL" dirty="0"/>
          </a:p>
        </p:txBody>
      </p:sp>
      <p:sp>
        <p:nvSpPr>
          <p:cNvPr id="3" name="Content Placeholder 2"/>
          <p:cNvSpPr>
            <a:spLocks noGrp="1"/>
          </p:cNvSpPr>
          <p:nvPr>
            <p:ph idx="1"/>
          </p:nvPr>
        </p:nvSpPr>
        <p:spPr>
          <a:xfrm>
            <a:off x="900113" y="6316960"/>
            <a:ext cx="11049000" cy="1760240"/>
          </a:xfrm>
        </p:spPr>
        <p:txBody>
          <a:bodyPr/>
          <a:lstStyle/>
          <a:p>
            <a:r>
              <a:rPr lang="en-US" dirty="0" smtClean="0"/>
              <a:t>The contents for the </a:t>
            </a:r>
            <a:r>
              <a:rPr lang="en-US" i="1" dirty="0" smtClean="0"/>
              <a:t>People You May Know </a:t>
            </a:r>
            <a:r>
              <a:rPr lang="en-US" dirty="0" smtClean="0"/>
              <a:t>feature is created by a chain of many </a:t>
            </a:r>
            <a:r>
              <a:rPr lang="en-US" dirty="0" err="1" smtClean="0"/>
              <a:t>MapReduce</a:t>
            </a:r>
            <a:r>
              <a:rPr lang="en-US" dirty="0" smtClean="0"/>
              <a:t> jobs that run daily. The jobs are reportedly a combination of graph traversal, clustering and machine </a:t>
            </a:r>
            <a:r>
              <a:rPr lang="nl-NL" dirty="0" err="1" smtClean="0"/>
              <a:t>learning</a:t>
            </a:r>
            <a:endParaRPr lang="nl-NL" dirty="0"/>
          </a:p>
        </p:txBody>
      </p:sp>
      <p:sp>
        <p:nvSpPr>
          <p:cNvPr id="4" name="Slide Number Placeholder 3"/>
          <p:cNvSpPr>
            <a:spLocks noGrp="1"/>
          </p:cNvSpPr>
          <p:nvPr>
            <p:ph type="sldNum" sz="quarter" idx="4"/>
          </p:nvPr>
        </p:nvSpPr>
        <p:spPr/>
        <p:txBody>
          <a:bodyPr/>
          <a:lstStyle/>
          <a:p>
            <a:fld id="{4F0FB6BC-84A6-4609-A72D-14054CEE50D6}" type="slidenum">
              <a:rPr lang="en-US" smtClean="0"/>
              <a:pPr/>
              <a:t>57</a:t>
            </a:fld>
            <a:endParaRPr lang="en-US" dirty="0"/>
          </a:p>
        </p:txBody>
      </p:sp>
      <p:pic>
        <p:nvPicPr>
          <p:cNvPr id="107522" name="Picture 2"/>
          <p:cNvPicPr>
            <a:picLocks noChangeAspect="1" noChangeArrowheads="1"/>
          </p:cNvPicPr>
          <p:nvPr/>
        </p:nvPicPr>
        <p:blipFill>
          <a:blip r:embed="rId2"/>
          <a:srcRect/>
          <a:stretch>
            <a:fillRect/>
          </a:stretch>
        </p:blipFill>
        <p:spPr bwMode="auto">
          <a:xfrm>
            <a:off x="877358" y="2284512"/>
            <a:ext cx="11575228" cy="3600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Example (3)</a:t>
            </a:r>
            <a:endParaRPr lang="nl-NL" dirty="0"/>
          </a:p>
        </p:txBody>
      </p:sp>
      <p:sp>
        <p:nvSpPr>
          <p:cNvPr id="3" name="Content Placeholder 2"/>
          <p:cNvSpPr>
            <a:spLocks noGrp="1"/>
          </p:cNvSpPr>
          <p:nvPr>
            <p:ph idx="1"/>
          </p:nvPr>
        </p:nvSpPr>
        <p:spPr>
          <a:xfrm>
            <a:off x="957784" y="7037040"/>
            <a:ext cx="11049000" cy="936104"/>
          </a:xfrm>
        </p:spPr>
        <p:txBody>
          <a:bodyPr/>
          <a:lstStyle/>
          <a:p>
            <a:r>
              <a:rPr lang="en-US" dirty="0" smtClean="0"/>
              <a:t>Amazon’s </a:t>
            </a:r>
            <a:r>
              <a:rPr lang="en-US" i="1" dirty="0" smtClean="0"/>
              <a:t>Frequently Bought Together </a:t>
            </a:r>
            <a:r>
              <a:rPr lang="en-US" dirty="0" smtClean="0"/>
              <a:t>and </a:t>
            </a:r>
            <a:r>
              <a:rPr lang="en-US" i="1" dirty="0" smtClean="0"/>
              <a:t>Customers Who Bought This Item Also Bought features </a:t>
            </a:r>
            <a:r>
              <a:rPr lang="en-US" dirty="0" smtClean="0"/>
              <a:t>are brought to you by </a:t>
            </a:r>
            <a:r>
              <a:rPr lang="en-US" dirty="0" err="1" smtClean="0"/>
              <a:t>MapReduce</a:t>
            </a:r>
            <a:r>
              <a:rPr lang="en-US" dirty="0" smtClean="0"/>
              <a:t> jobs.</a:t>
            </a:r>
            <a:endParaRPr lang="nl-NL" dirty="0"/>
          </a:p>
        </p:txBody>
      </p:sp>
      <p:sp>
        <p:nvSpPr>
          <p:cNvPr id="4" name="Slide Number Placeholder 3"/>
          <p:cNvSpPr>
            <a:spLocks noGrp="1"/>
          </p:cNvSpPr>
          <p:nvPr>
            <p:ph type="sldNum" sz="quarter" idx="4"/>
          </p:nvPr>
        </p:nvSpPr>
        <p:spPr/>
        <p:txBody>
          <a:bodyPr/>
          <a:lstStyle/>
          <a:p>
            <a:fld id="{4F0FB6BC-84A6-4609-A72D-14054CEE50D6}" type="slidenum">
              <a:rPr lang="en-US" smtClean="0"/>
              <a:pPr/>
              <a:t>58</a:t>
            </a:fld>
            <a:endParaRPr lang="en-US" dirty="0"/>
          </a:p>
        </p:txBody>
      </p:sp>
      <p:pic>
        <p:nvPicPr>
          <p:cNvPr id="108546" name="Picture 2"/>
          <p:cNvPicPr>
            <a:picLocks noChangeAspect="1" noChangeArrowheads="1"/>
          </p:cNvPicPr>
          <p:nvPr/>
        </p:nvPicPr>
        <p:blipFill>
          <a:blip r:embed="rId2"/>
          <a:srcRect/>
          <a:stretch>
            <a:fillRect/>
          </a:stretch>
        </p:blipFill>
        <p:spPr bwMode="auto">
          <a:xfrm>
            <a:off x="2613968" y="2068488"/>
            <a:ext cx="7488832" cy="475392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Example (4)</a:t>
            </a:r>
            <a:endParaRPr lang="nl-NL" dirty="0"/>
          </a:p>
        </p:txBody>
      </p:sp>
      <p:sp>
        <p:nvSpPr>
          <p:cNvPr id="3" name="Content Placeholder 2"/>
          <p:cNvSpPr>
            <a:spLocks noGrp="1"/>
          </p:cNvSpPr>
          <p:nvPr>
            <p:ph idx="1"/>
          </p:nvPr>
        </p:nvSpPr>
        <p:spPr>
          <a:xfrm>
            <a:off x="900113" y="7469088"/>
            <a:ext cx="11049000" cy="608112"/>
          </a:xfrm>
        </p:spPr>
        <p:txBody>
          <a:bodyPr/>
          <a:lstStyle/>
          <a:p>
            <a:r>
              <a:rPr lang="nl-NL" dirty="0" smtClean="0"/>
              <a:t>Top </a:t>
            </a:r>
            <a:r>
              <a:rPr lang="nl-NL" dirty="0" err="1" smtClean="0"/>
              <a:t>Charts</a:t>
            </a:r>
            <a:r>
              <a:rPr lang="nl-NL" dirty="0" smtClean="0"/>
              <a:t> </a:t>
            </a:r>
            <a:r>
              <a:rPr lang="nl-NL" dirty="0" err="1" smtClean="0"/>
              <a:t>generated</a:t>
            </a:r>
            <a:r>
              <a:rPr lang="nl-NL" dirty="0" smtClean="0"/>
              <a:t> </a:t>
            </a:r>
            <a:r>
              <a:rPr lang="nl-NL" dirty="0" err="1" smtClean="0"/>
              <a:t>daily</a:t>
            </a:r>
            <a:r>
              <a:rPr lang="nl-NL" dirty="0" smtClean="0"/>
              <a:t> </a:t>
            </a:r>
            <a:r>
              <a:rPr lang="nl-NL" dirty="0" err="1" smtClean="0"/>
              <a:t>based</a:t>
            </a:r>
            <a:r>
              <a:rPr lang="nl-NL" dirty="0" smtClean="0"/>
              <a:t> </a:t>
            </a:r>
            <a:r>
              <a:rPr lang="nl-NL" dirty="0" err="1" smtClean="0"/>
              <a:t>on</a:t>
            </a:r>
            <a:r>
              <a:rPr lang="nl-NL" dirty="0" smtClean="0"/>
              <a:t> </a:t>
            </a:r>
            <a:r>
              <a:rPr lang="nl-NL" dirty="0" err="1" smtClean="0"/>
              <a:t>millions</a:t>
            </a:r>
            <a:r>
              <a:rPr lang="nl-NL" dirty="0" smtClean="0"/>
              <a:t> of </a:t>
            </a:r>
            <a:r>
              <a:rPr lang="nl-NL" dirty="0" err="1" smtClean="0"/>
              <a:t>users</a:t>
            </a:r>
            <a:r>
              <a:rPr lang="nl-NL" dirty="0" smtClean="0"/>
              <a:t>’ </a:t>
            </a:r>
            <a:r>
              <a:rPr lang="nl-NL" dirty="0" err="1" smtClean="0"/>
              <a:t>listening</a:t>
            </a:r>
            <a:r>
              <a:rPr lang="nl-NL" dirty="0" smtClean="0"/>
              <a:t> </a:t>
            </a:r>
            <a:r>
              <a:rPr lang="nl-NL" dirty="0" err="1" smtClean="0"/>
              <a:t>behavior</a:t>
            </a:r>
            <a:r>
              <a:rPr lang="nl-NL" dirty="0" smtClean="0"/>
              <a:t>.</a:t>
            </a:r>
            <a:endParaRPr lang="nl-NL" dirty="0"/>
          </a:p>
        </p:txBody>
      </p:sp>
      <p:sp>
        <p:nvSpPr>
          <p:cNvPr id="4" name="Slide Number Placeholder 3"/>
          <p:cNvSpPr>
            <a:spLocks noGrp="1"/>
          </p:cNvSpPr>
          <p:nvPr>
            <p:ph type="sldNum" sz="quarter" idx="4"/>
          </p:nvPr>
        </p:nvSpPr>
        <p:spPr/>
        <p:txBody>
          <a:bodyPr/>
          <a:lstStyle/>
          <a:p>
            <a:fld id="{4F0FB6BC-84A6-4609-A72D-14054CEE50D6}" type="slidenum">
              <a:rPr lang="en-US" smtClean="0"/>
              <a:pPr/>
              <a:t>59</a:t>
            </a:fld>
            <a:endParaRPr lang="en-US" dirty="0"/>
          </a:p>
        </p:txBody>
      </p:sp>
      <p:pic>
        <p:nvPicPr>
          <p:cNvPr id="109570" name="Picture 2"/>
          <p:cNvPicPr>
            <a:picLocks noChangeAspect="1" noChangeArrowheads="1"/>
          </p:cNvPicPr>
          <p:nvPr/>
        </p:nvPicPr>
        <p:blipFill>
          <a:blip r:embed="rId2"/>
          <a:srcRect/>
          <a:stretch>
            <a:fillRect/>
          </a:stretch>
        </p:blipFill>
        <p:spPr bwMode="auto">
          <a:xfrm>
            <a:off x="3406056" y="1852464"/>
            <a:ext cx="6238875" cy="52292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Frequency and Mode</a:t>
            </a:r>
          </a:p>
        </p:txBody>
      </p:sp>
      <p:sp>
        <p:nvSpPr>
          <p:cNvPr id="10243" name="Rectangle 3"/>
          <p:cNvSpPr>
            <a:spLocks noGrp="1" noChangeArrowheads="1"/>
          </p:cNvSpPr>
          <p:nvPr>
            <p:ph idx="1"/>
          </p:nvPr>
        </p:nvSpPr>
        <p:spPr/>
        <p:txBody>
          <a:bodyPr/>
          <a:lstStyle/>
          <a:p>
            <a:endParaRPr lang="en-US" dirty="0" smtClean="0"/>
          </a:p>
          <a:p>
            <a:r>
              <a:rPr lang="en-US" dirty="0" smtClean="0"/>
              <a:t>The </a:t>
            </a:r>
            <a:r>
              <a:rPr lang="en-US" dirty="0">
                <a:solidFill>
                  <a:srgbClr val="C00000"/>
                </a:solidFill>
              </a:rPr>
              <a:t>frequency</a:t>
            </a:r>
            <a:r>
              <a:rPr lang="en-US" dirty="0"/>
              <a:t> of an attribute value is the percentage of time the value occurs in the </a:t>
            </a:r>
            <a:r>
              <a:rPr lang="en-US" dirty="0" smtClean="0"/>
              <a:t>data set</a:t>
            </a:r>
          </a:p>
          <a:p>
            <a:endParaRPr lang="en-US" dirty="0" smtClean="0"/>
          </a:p>
          <a:p>
            <a:pPr lvl="1"/>
            <a:r>
              <a:rPr lang="en-US" dirty="0" smtClean="0"/>
              <a:t>For example, given the attribute ‘gender’ and a representative population of people, the gender ‘female’ occurs about 50% of the time</a:t>
            </a:r>
          </a:p>
          <a:p>
            <a:pPr lvl="1"/>
            <a:endParaRPr lang="en-US" dirty="0" smtClean="0"/>
          </a:p>
          <a:p>
            <a:r>
              <a:rPr lang="en-US" dirty="0" smtClean="0"/>
              <a:t>The </a:t>
            </a:r>
            <a:r>
              <a:rPr lang="en-US" dirty="0" smtClean="0">
                <a:solidFill>
                  <a:srgbClr val="C00000"/>
                </a:solidFill>
              </a:rPr>
              <a:t>mode</a:t>
            </a:r>
            <a:r>
              <a:rPr lang="en-US" dirty="0" smtClean="0"/>
              <a:t> of an attribute is the most frequent attribute value</a:t>
            </a:r>
          </a:p>
          <a:p>
            <a:endParaRPr lang="en-US" dirty="0" smtClean="0"/>
          </a:p>
          <a:p>
            <a:r>
              <a:rPr lang="en-US" dirty="0" smtClean="0"/>
              <a:t>The notions of frequency and mode are typically used with categorical data</a:t>
            </a:r>
          </a:p>
        </p:txBody>
      </p:sp>
      <p:sp>
        <p:nvSpPr>
          <p:cNvPr id="2" name="Slide Number Placeholder 1"/>
          <p:cNvSpPr>
            <a:spLocks noGrp="1"/>
          </p:cNvSpPr>
          <p:nvPr>
            <p:ph type="sldNum" sz="quarter" idx="4"/>
          </p:nvPr>
        </p:nvSpPr>
        <p:spPr/>
        <p:txBody>
          <a:bodyPr/>
          <a:lstStyle/>
          <a:p>
            <a:fld id="{4F0FB6BC-84A6-4609-A72D-14054CEE50D6}" type="slidenum">
              <a:rPr lang="en-US" smtClean="0"/>
              <a:pPr/>
              <a:t>6</a:t>
            </a:fld>
            <a:endParaRPr lang="en-US" dirty="0"/>
          </a:p>
        </p:txBody>
      </p:sp>
    </p:spTree>
    <p:extLst>
      <p:ext uri="{BB962C8B-B14F-4D97-AF65-F5344CB8AC3E}">
        <p14:creationId xmlns:p14="http://schemas.microsoft.com/office/powerpoint/2010/main" val="887149048"/>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Example (5)</a:t>
            </a:r>
            <a:endParaRPr lang="nl-NL" dirty="0"/>
          </a:p>
        </p:txBody>
      </p:sp>
      <p:sp>
        <p:nvSpPr>
          <p:cNvPr id="3" name="Content Placeholder 2"/>
          <p:cNvSpPr>
            <a:spLocks noGrp="1"/>
          </p:cNvSpPr>
          <p:nvPr>
            <p:ph idx="1"/>
          </p:nvPr>
        </p:nvSpPr>
        <p:spPr>
          <a:xfrm>
            <a:off x="900113" y="6316960"/>
            <a:ext cx="11049000" cy="2016224"/>
          </a:xfrm>
        </p:spPr>
        <p:txBody>
          <a:bodyPr/>
          <a:lstStyle/>
          <a:p>
            <a:r>
              <a:rPr lang="en-US" dirty="0" smtClean="0"/>
              <a:t>Top searches used for auto-completion are re-generated daily by a </a:t>
            </a:r>
            <a:r>
              <a:rPr lang="en-US" dirty="0" err="1" smtClean="0"/>
              <a:t>MapReduce</a:t>
            </a:r>
            <a:r>
              <a:rPr lang="en-US" dirty="0" smtClean="0"/>
              <a:t> job using all searches for the past couple of days. Popularity for search terms can be based on counts, but also trending and correlation with other datasets (e.g. trending on social media, news, charts in case of music and movies, best seller lists, etc.)</a:t>
            </a:r>
            <a:endParaRPr lang="nl-NL" dirty="0"/>
          </a:p>
        </p:txBody>
      </p:sp>
      <p:sp>
        <p:nvSpPr>
          <p:cNvPr id="4" name="Slide Number Placeholder 3"/>
          <p:cNvSpPr>
            <a:spLocks noGrp="1"/>
          </p:cNvSpPr>
          <p:nvPr>
            <p:ph type="sldNum" sz="quarter" idx="4"/>
          </p:nvPr>
        </p:nvSpPr>
        <p:spPr/>
        <p:txBody>
          <a:bodyPr/>
          <a:lstStyle/>
          <a:p>
            <a:fld id="{4F0FB6BC-84A6-4609-A72D-14054CEE50D6}" type="slidenum">
              <a:rPr lang="en-US" smtClean="0"/>
              <a:pPr/>
              <a:t>60</a:t>
            </a:fld>
            <a:endParaRPr lang="en-US" dirty="0"/>
          </a:p>
        </p:txBody>
      </p:sp>
      <p:pic>
        <p:nvPicPr>
          <p:cNvPr id="110594" name="Picture 2"/>
          <p:cNvPicPr>
            <a:picLocks noChangeAspect="1" noChangeArrowheads="1"/>
          </p:cNvPicPr>
          <p:nvPr/>
        </p:nvPicPr>
        <p:blipFill>
          <a:blip r:embed="rId2"/>
          <a:srcRect/>
          <a:stretch>
            <a:fillRect/>
          </a:stretch>
        </p:blipFill>
        <p:spPr bwMode="auto">
          <a:xfrm>
            <a:off x="2469952" y="1564432"/>
            <a:ext cx="7579643" cy="444323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File System (1)</a:t>
            </a:r>
            <a:endParaRPr lang="nl-NL" dirty="0"/>
          </a:p>
        </p:txBody>
      </p:sp>
      <p:sp>
        <p:nvSpPr>
          <p:cNvPr id="3" name="Content Placeholder 2"/>
          <p:cNvSpPr>
            <a:spLocks noGrp="1"/>
          </p:cNvSpPr>
          <p:nvPr>
            <p:ph idx="1"/>
          </p:nvPr>
        </p:nvSpPr>
        <p:spPr/>
        <p:txBody>
          <a:bodyPr/>
          <a:lstStyle/>
          <a:p>
            <a:r>
              <a:rPr lang="en-US" dirty="0" smtClean="0"/>
              <a:t>Distributed file system</a:t>
            </a:r>
          </a:p>
          <a:p>
            <a:endParaRPr lang="en-US" dirty="0" smtClean="0"/>
          </a:p>
          <a:p>
            <a:r>
              <a:rPr lang="en-US" dirty="0" smtClean="0"/>
              <a:t>Consists of a single master node and multiple (many) data nodes</a:t>
            </a:r>
          </a:p>
          <a:p>
            <a:endParaRPr lang="en-US" dirty="0" smtClean="0"/>
          </a:p>
          <a:p>
            <a:r>
              <a:rPr lang="en-US" dirty="0" smtClean="0"/>
              <a:t>Files are split up in blocks (typically 64MB)</a:t>
            </a:r>
          </a:p>
          <a:p>
            <a:endParaRPr lang="en-US" dirty="0" smtClean="0"/>
          </a:p>
          <a:p>
            <a:r>
              <a:rPr lang="en-US" dirty="0" smtClean="0"/>
              <a:t>Blocks are spread across data nodes in the cluster</a:t>
            </a:r>
          </a:p>
          <a:p>
            <a:endParaRPr lang="en-US" dirty="0" smtClean="0"/>
          </a:p>
          <a:p>
            <a:r>
              <a:rPr lang="en-US" dirty="0" smtClean="0"/>
              <a:t>Each block is replicated multiple times to different data nodes in the cluster (typically 3 times)</a:t>
            </a:r>
          </a:p>
          <a:p>
            <a:endParaRPr lang="en-US" dirty="0" smtClean="0"/>
          </a:p>
          <a:p>
            <a:r>
              <a:rPr lang="en-US" dirty="0" smtClean="0"/>
              <a:t>Master node keeps track of which blocks belong to a file</a:t>
            </a:r>
            <a:endParaRPr lang="nl-NL" dirty="0"/>
          </a:p>
        </p:txBody>
      </p:sp>
      <p:sp>
        <p:nvSpPr>
          <p:cNvPr id="4" name="Slide Number Placeholder 3"/>
          <p:cNvSpPr>
            <a:spLocks noGrp="1"/>
          </p:cNvSpPr>
          <p:nvPr>
            <p:ph type="sldNum" sz="quarter" idx="4"/>
          </p:nvPr>
        </p:nvSpPr>
        <p:spPr/>
        <p:txBody>
          <a:bodyPr/>
          <a:lstStyle/>
          <a:p>
            <a:fld id="{4F0FB6BC-84A6-4609-A72D-14054CEE50D6}" type="slidenum">
              <a:rPr lang="en-US" smtClean="0"/>
              <a:pPr/>
              <a:t>61</a:t>
            </a:fld>
            <a:endParaRPr lang="en-US" dirty="0"/>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File System (2)</a:t>
            </a:r>
            <a:endParaRPr lang="nl-NL" dirty="0"/>
          </a:p>
        </p:txBody>
      </p:sp>
      <p:sp>
        <p:nvSpPr>
          <p:cNvPr id="3" name="Content Placeholder 2"/>
          <p:cNvSpPr>
            <a:spLocks noGrp="1"/>
          </p:cNvSpPr>
          <p:nvPr>
            <p:ph idx="1"/>
          </p:nvPr>
        </p:nvSpPr>
        <p:spPr/>
        <p:txBody>
          <a:bodyPr/>
          <a:lstStyle/>
          <a:p>
            <a:endParaRPr lang="nl-NL"/>
          </a:p>
        </p:txBody>
      </p:sp>
      <p:sp>
        <p:nvSpPr>
          <p:cNvPr id="4" name="Slide Number Placeholder 3"/>
          <p:cNvSpPr>
            <a:spLocks noGrp="1"/>
          </p:cNvSpPr>
          <p:nvPr>
            <p:ph type="sldNum" sz="quarter" idx="4"/>
          </p:nvPr>
        </p:nvSpPr>
        <p:spPr/>
        <p:txBody>
          <a:bodyPr/>
          <a:lstStyle/>
          <a:p>
            <a:fld id="{4F0FB6BC-84A6-4609-A72D-14054CEE50D6}" type="slidenum">
              <a:rPr lang="en-US" smtClean="0"/>
              <a:pPr/>
              <a:t>62</a:t>
            </a:fld>
            <a:endParaRPr lang="en-US" dirty="0"/>
          </a:p>
        </p:txBody>
      </p:sp>
      <p:pic>
        <p:nvPicPr>
          <p:cNvPr id="111618" name="Picture 2"/>
          <p:cNvPicPr>
            <a:picLocks noChangeAspect="1" noChangeArrowheads="1"/>
          </p:cNvPicPr>
          <p:nvPr/>
        </p:nvPicPr>
        <p:blipFill>
          <a:blip r:embed="rId2"/>
          <a:srcRect/>
          <a:stretch>
            <a:fillRect/>
          </a:stretch>
        </p:blipFill>
        <p:spPr bwMode="auto">
          <a:xfrm>
            <a:off x="1426049" y="2212504"/>
            <a:ext cx="11113093" cy="583264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MapReduce</a:t>
            </a:r>
            <a:endParaRPr lang="nl-NL" dirty="0"/>
          </a:p>
        </p:txBody>
      </p:sp>
      <p:sp>
        <p:nvSpPr>
          <p:cNvPr id="3" name="Content Placeholder 2"/>
          <p:cNvSpPr>
            <a:spLocks noGrp="1"/>
          </p:cNvSpPr>
          <p:nvPr>
            <p:ph idx="1"/>
          </p:nvPr>
        </p:nvSpPr>
        <p:spPr>
          <a:xfrm>
            <a:off x="1821880" y="2356520"/>
            <a:ext cx="1785863" cy="718468"/>
          </a:xfrm>
        </p:spPr>
        <p:txBody>
          <a:bodyPr/>
          <a:lstStyle/>
          <a:p>
            <a:pPr>
              <a:buNone/>
            </a:pPr>
            <a:r>
              <a:rPr lang="en-US" i="1" dirty="0" smtClean="0"/>
              <a:t>Input data</a:t>
            </a:r>
            <a:endParaRPr lang="nl-NL" i="1" dirty="0"/>
          </a:p>
        </p:txBody>
      </p:sp>
      <p:sp>
        <p:nvSpPr>
          <p:cNvPr id="4" name="Slide Number Placeholder 3"/>
          <p:cNvSpPr>
            <a:spLocks noGrp="1"/>
          </p:cNvSpPr>
          <p:nvPr>
            <p:ph type="sldNum" sz="quarter" idx="4"/>
          </p:nvPr>
        </p:nvSpPr>
        <p:spPr/>
        <p:txBody>
          <a:bodyPr/>
          <a:lstStyle/>
          <a:p>
            <a:fld id="{4F0FB6BC-84A6-4609-A72D-14054CEE50D6}" type="slidenum">
              <a:rPr lang="en-US" smtClean="0"/>
              <a:pPr/>
              <a:t>63</a:t>
            </a:fld>
            <a:endParaRPr lang="en-US" dirty="0"/>
          </a:p>
        </p:txBody>
      </p:sp>
      <p:pic>
        <p:nvPicPr>
          <p:cNvPr id="112642" name="Picture 2"/>
          <p:cNvPicPr>
            <a:picLocks noChangeAspect="1" noChangeArrowheads="1"/>
          </p:cNvPicPr>
          <p:nvPr/>
        </p:nvPicPr>
        <p:blipFill>
          <a:blip r:embed="rId2"/>
          <a:srcRect/>
          <a:stretch>
            <a:fillRect/>
          </a:stretch>
        </p:blipFill>
        <p:spPr bwMode="auto">
          <a:xfrm>
            <a:off x="1605856" y="3292624"/>
            <a:ext cx="9640071" cy="4104456"/>
          </a:xfrm>
          <a:prstGeom prst="rect">
            <a:avLst/>
          </a:prstGeom>
          <a:noFill/>
          <a:ln w="9525">
            <a:noFill/>
            <a:miter lim="800000"/>
            <a:headEnd/>
            <a:tailEnd/>
          </a:ln>
        </p:spPr>
      </p:pic>
      <p:sp>
        <p:nvSpPr>
          <p:cNvPr id="6" name="Content Placeholder 2"/>
          <p:cNvSpPr txBox="1">
            <a:spLocks/>
          </p:cNvSpPr>
          <p:nvPr/>
        </p:nvSpPr>
        <p:spPr bwMode="auto">
          <a:xfrm>
            <a:off x="6574408" y="2428528"/>
            <a:ext cx="3672408" cy="718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marL="342900" marR="0" lvl="0" indent="-342900" algn="l" defTabSz="914400" rtl="0" eaLnBrk="0" fontAlgn="base" latinLnBrk="0" hangingPunct="0">
              <a:lnSpc>
                <a:spcPct val="100000"/>
              </a:lnSpc>
              <a:spcBef>
                <a:spcPct val="0"/>
              </a:spcBef>
              <a:spcAft>
                <a:spcPct val="0"/>
              </a:spcAft>
              <a:buClr>
                <a:srgbClr val="C00000"/>
              </a:buClr>
              <a:buSzTx/>
              <a:buFontTx/>
              <a:buNone/>
              <a:tabLst/>
              <a:defRPr/>
            </a:pPr>
            <a:r>
              <a:rPr kumimoji="0" lang="en-US" sz="2500" b="0" i="1" u="none" strike="noStrike" kern="0" cap="none" spc="0" normalizeH="0" baseline="0" noProof="0" dirty="0" smtClean="0">
                <a:ln>
                  <a:noFill/>
                </a:ln>
                <a:solidFill>
                  <a:srgbClr val="141313"/>
                </a:solidFill>
                <a:effectLst/>
                <a:uLnTx/>
                <a:uFillTx/>
                <a:latin typeface="+mn-lt"/>
                <a:ea typeface="MS PGothic" pitchFamily="34" charset="-128"/>
                <a:cs typeface="Arial"/>
                <a:sym typeface="Kievit-Book" charset="0"/>
              </a:rPr>
              <a:t>Required</a:t>
            </a:r>
            <a:r>
              <a:rPr kumimoji="0" lang="en-US" sz="2500" b="0" i="1" u="none" strike="noStrike" kern="0" cap="none" spc="0" normalizeH="0" noProof="0" dirty="0" smtClean="0">
                <a:ln>
                  <a:noFill/>
                </a:ln>
                <a:solidFill>
                  <a:srgbClr val="141313"/>
                </a:solidFill>
                <a:effectLst/>
                <a:uLnTx/>
                <a:uFillTx/>
                <a:latin typeface="+mn-lt"/>
                <a:ea typeface="MS PGothic" pitchFamily="34" charset="-128"/>
                <a:cs typeface="Arial"/>
                <a:sym typeface="Kievit-Book" charset="0"/>
              </a:rPr>
              <a:t> output</a:t>
            </a:r>
            <a:endParaRPr kumimoji="0" lang="nl-NL" sz="2500" b="0" i="1" u="none" strike="noStrike" kern="0" cap="none" spc="0" normalizeH="0" baseline="0" noProof="0" dirty="0">
              <a:ln>
                <a:noFill/>
              </a:ln>
              <a:solidFill>
                <a:srgbClr val="141313"/>
              </a:solidFill>
              <a:effectLst/>
              <a:uLnTx/>
              <a:uFillTx/>
              <a:latin typeface="+mn-lt"/>
              <a:ea typeface="MS PGothic" pitchFamily="34" charset="-128"/>
              <a:cs typeface="Arial"/>
              <a:sym typeface="Kievit-Book" charset="0"/>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Step</a:t>
            </a:r>
            <a:endParaRPr lang="nl-NL" dirty="0"/>
          </a:p>
        </p:txBody>
      </p:sp>
      <p:sp>
        <p:nvSpPr>
          <p:cNvPr id="3" name="Content Placeholder 2"/>
          <p:cNvSpPr>
            <a:spLocks noGrp="1"/>
          </p:cNvSpPr>
          <p:nvPr>
            <p:ph idx="1"/>
          </p:nvPr>
        </p:nvSpPr>
        <p:spPr/>
        <p:txBody>
          <a:bodyPr/>
          <a:lstStyle/>
          <a:p>
            <a:r>
              <a:rPr lang="en-US" dirty="0" smtClean="0"/>
              <a:t>Map: extract something useful from each record</a:t>
            </a:r>
            <a:endParaRPr lang="nl-NL" dirty="0"/>
          </a:p>
        </p:txBody>
      </p:sp>
      <p:sp>
        <p:nvSpPr>
          <p:cNvPr id="4" name="Slide Number Placeholder 3"/>
          <p:cNvSpPr>
            <a:spLocks noGrp="1"/>
          </p:cNvSpPr>
          <p:nvPr>
            <p:ph type="sldNum" sz="quarter" idx="4"/>
          </p:nvPr>
        </p:nvSpPr>
        <p:spPr/>
        <p:txBody>
          <a:bodyPr/>
          <a:lstStyle/>
          <a:p>
            <a:fld id="{4F0FB6BC-84A6-4609-A72D-14054CEE50D6}" type="slidenum">
              <a:rPr lang="en-US" smtClean="0"/>
              <a:pPr/>
              <a:t>64</a:t>
            </a:fld>
            <a:endParaRPr lang="en-US" dirty="0"/>
          </a:p>
        </p:txBody>
      </p:sp>
      <p:pic>
        <p:nvPicPr>
          <p:cNvPr id="113666" name="Picture 2"/>
          <p:cNvPicPr>
            <a:picLocks noChangeAspect="1" noChangeArrowheads="1"/>
          </p:cNvPicPr>
          <p:nvPr/>
        </p:nvPicPr>
        <p:blipFill>
          <a:blip r:embed="rId2"/>
          <a:srcRect/>
          <a:stretch>
            <a:fillRect/>
          </a:stretch>
        </p:blipFill>
        <p:spPr bwMode="auto">
          <a:xfrm>
            <a:off x="1101800" y="2644552"/>
            <a:ext cx="6048672" cy="5290614"/>
          </a:xfrm>
          <a:prstGeom prst="rect">
            <a:avLst/>
          </a:prstGeom>
          <a:noFill/>
          <a:ln w="9525">
            <a:noFill/>
            <a:miter lim="800000"/>
            <a:headEnd/>
            <a:tailEnd/>
          </a:ln>
        </p:spPr>
      </p:pic>
      <p:sp>
        <p:nvSpPr>
          <p:cNvPr id="6" name="TextBox 5"/>
          <p:cNvSpPr txBox="1"/>
          <p:nvPr/>
        </p:nvSpPr>
        <p:spPr bwMode="auto">
          <a:xfrm>
            <a:off x="7798544" y="3580656"/>
            <a:ext cx="4608512" cy="16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rtlCol="0">
            <a:spAutoFit/>
          </a:bodyPr>
          <a:lstStyle/>
          <a:p>
            <a:r>
              <a:rPr lang="nl-NL" sz="2000" dirty="0" err="1" smtClean="0">
                <a:solidFill>
                  <a:schemeClr val="bg2"/>
                </a:solidFill>
                <a:latin typeface="American Typewriter"/>
              </a:rPr>
              <a:t>void</a:t>
            </a:r>
            <a:r>
              <a:rPr lang="nl-NL" sz="2000" dirty="0" smtClean="0">
                <a:solidFill>
                  <a:schemeClr val="bg2"/>
                </a:solidFill>
                <a:latin typeface="American Typewriter"/>
              </a:rPr>
              <a:t> map(</a:t>
            </a:r>
            <a:r>
              <a:rPr lang="nl-NL" sz="2000" dirty="0" err="1" smtClean="0">
                <a:solidFill>
                  <a:schemeClr val="bg2"/>
                </a:solidFill>
                <a:latin typeface="American Typewriter"/>
              </a:rPr>
              <a:t>recordNumber</a:t>
            </a:r>
            <a:r>
              <a:rPr lang="nl-NL" sz="2000" dirty="0" smtClean="0">
                <a:solidFill>
                  <a:schemeClr val="bg2"/>
                </a:solidFill>
                <a:latin typeface="American Typewriter"/>
              </a:rPr>
              <a:t>, record) {</a:t>
            </a:r>
          </a:p>
          <a:p>
            <a:r>
              <a:rPr lang="nl-NL" sz="2000" dirty="0" err="1" smtClean="0">
                <a:solidFill>
                  <a:schemeClr val="bg2"/>
                </a:solidFill>
                <a:latin typeface="American Typewriter"/>
              </a:rPr>
              <a:t>key</a:t>
            </a:r>
            <a:r>
              <a:rPr lang="nl-NL" sz="2000" dirty="0" smtClean="0">
                <a:solidFill>
                  <a:schemeClr val="bg2"/>
                </a:solidFill>
                <a:latin typeface="American Typewriter"/>
              </a:rPr>
              <a:t> = </a:t>
            </a:r>
            <a:r>
              <a:rPr lang="nl-NL" sz="2000" dirty="0" err="1" smtClean="0">
                <a:solidFill>
                  <a:schemeClr val="bg2"/>
                </a:solidFill>
                <a:latin typeface="American Typewriter"/>
              </a:rPr>
              <a:t>record.findColorfulShape</a:t>
            </a:r>
            <a:r>
              <a:rPr lang="nl-NL" sz="2000" dirty="0" smtClean="0">
                <a:solidFill>
                  <a:schemeClr val="bg2"/>
                </a:solidFill>
                <a:latin typeface="American Typewriter"/>
              </a:rPr>
              <a:t>();</a:t>
            </a:r>
          </a:p>
          <a:p>
            <a:r>
              <a:rPr lang="nl-NL" sz="2000" dirty="0" err="1" smtClean="0">
                <a:solidFill>
                  <a:schemeClr val="bg2"/>
                </a:solidFill>
                <a:latin typeface="American Typewriter"/>
              </a:rPr>
              <a:t>value</a:t>
            </a:r>
            <a:r>
              <a:rPr lang="nl-NL" sz="2000" dirty="0" smtClean="0">
                <a:solidFill>
                  <a:schemeClr val="bg2"/>
                </a:solidFill>
                <a:latin typeface="American Typewriter"/>
              </a:rPr>
              <a:t> = </a:t>
            </a:r>
            <a:r>
              <a:rPr lang="nl-NL" sz="2000" dirty="0" err="1" smtClean="0">
                <a:solidFill>
                  <a:schemeClr val="bg2"/>
                </a:solidFill>
                <a:latin typeface="American Typewriter"/>
              </a:rPr>
              <a:t>record.findGrayShapes</a:t>
            </a:r>
            <a:r>
              <a:rPr lang="nl-NL" sz="2000" dirty="0" smtClean="0">
                <a:solidFill>
                  <a:schemeClr val="bg2"/>
                </a:solidFill>
                <a:latin typeface="American Typewriter"/>
              </a:rPr>
              <a:t>();</a:t>
            </a:r>
          </a:p>
          <a:p>
            <a:r>
              <a:rPr lang="nl-NL" sz="2000" dirty="0" err="1" smtClean="0">
                <a:solidFill>
                  <a:schemeClr val="bg2"/>
                </a:solidFill>
                <a:latin typeface="American Typewriter"/>
              </a:rPr>
              <a:t>emit</a:t>
            </a:r>
            <a:r>
              <a:rPr lang="nl-NL" sz="2000" dirty="0" smtClean="0">
                <a:solidFill>
                  <a:schemeClr val="bg2"/>
                </a:solidFill>
                <a:latin typeface="American Typewriter"/>
              </a:rPr>
              <a:t>(</a:t>
            </a:r>
            <a:r>
              <a:rPr lang="nl-NL" sz="2000" dirty="0" err="1" smtClean="0">
                <a:solidFill>
                  <a:schemeClr val="bg2"/>
                </a:solidFill>
                <a:latin typeface="American Typewriter"/>
              </a:rPr>
              <a:t>key</a:t>
            </a:r>
            <a:r>
              <a:rPr lang="nl-NL" sz="2000" dirty="0" smtClean="0">
                <a:solidFill>
                  <a:schemeClr val="bg2"/>
                </a:solidFill>
                <a:latin typeface="American Typewriter"/>
              </a:rPr>
              <a:t>, </a:t>
            </a:r>
            <a:r>
              <a:rPr lang="nl-NL" sz="2000" dirty="0" err="1" smtClean="0">
                <a:solidFill>
                  <a:schemeClr val="bg2"/>
                </a:solidFill>
                <a:latin typeface="American Typewriter"/>
              </a:rPr>
              <a:t>value</a:t>
            </a:r>
            <a:r>
              <a:rPr lang="nl-NL" sz="2000" dirty="0" smtClean="0">
                <a:solidFill>
                  <a:schemeClr val="bg2"/>
                </a:solidFill>
                <a:latin typeface="American Typewriter"/>
              </a:rPr>
              <a:t>);</a:t>
            </a:r>
          </a:p>
          <a:p>
            <a:r>
              <a:rPr lang="nl-NL" sz="2000" dirty="0" smtClean="0">
                <a:solidFill>
                  <a:schemeClr val="bg2"/>
                </a:solidFill>
                <a:latin typeface="American Typewriter"/>
              </a:rPr>
              <a:t>}</a:t>
            </a:r>
            <a:endParaRPr lang="nl-NL" sz="2000" dirty="0">
              <a:solidFill>
                <a:schemeClr val="bg2"/>
              </a:solidFill>
              <a:latin typeface="American Typewriter"/>
            </a:endParaRP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 Keys</a:t>
            </a:r>
            <a:endParaRPr lang="nl-NL" dirty="0"/>
          </a:p>
        </p:txBody>
      </p:sp>
      <p:sp>
        <p:nvSpPr>
          <p:cNvPr id="3" name="Content Placeholder 2"/>
          <p:cNvSpPr>
            <a:spLocks noGrp="1"/>
          </p:cNvSpPr>
          <p:nvPr>
            <p:ph idx="1"/>
          </p:nvPr>
        </p:nvSpPr>
        <p:spPr/>
        <p:txBody>
          <a:bodyPr/>
          <a:lstStyle/>
          <a:p>
            <a:r>
              <a:rPr lang="en-US" dirty="0" smtClean="0"/>
              <a:t>Framework sorts all </a:t>
            </a:r>
            <a:r>
              <a:rPr lang="en-US" dirty="0" err="1" smtClean="0"/>
              <a:t>KeyValue</a:t>
            </a:r>
            <a:r>
              <a:rPr lang="en-US" dirty="0" smtClean="0"/>
              <a:t> pairs by Key</a:t>
            </a:r>
            <a:endParaRPr lang="nl-NL" dirty="0"/>
          </a:p>
        </p:txBody>
      </p:sp>
      <p:sp>
        <p:nvSpPr>
          <p:cNvPr id="4" name="Slide Number Placeholder 3"/>
          <p:cNvSpPr>
            <a:spLocks noGrp="1"/>
          </p:cNvSpPr>
          <p:nvPr>
            <p:ph type="sldNum" sz="quarter" idx="4"/>
          </p:nvPr>
        </p:nvSpPr>
        <p:spPr/>
        <p:txBody>
          <a:bodyPr/>
          <a:lstStyle/>
          <a:p>
            <a:fld id="{4F0FB6BC-84A6-4609-A72D-14054CEE50D6}" type="slidenum">
              <a:rPr lang="en-US" smtClean="0"/>
              <a:pPr/>
              <a:t>65</a:t>
            </a:fld>
            <a:endParaRPr lang="en-US" dirty="0"/>
          </a:p>
        </p:txBody>
      </p:sp>
      <p:pic>
        <p:nvPicPr>
          <p:cNvPr id="114691" name="Picture 3"/>
          <p:cNvPicPr>
            <a:picLocks noChangeAspect="1" noChangeArrowheads="1"/>
          </p:cNvPicPr>
          <p:nvPr/>
        </p:nvPicPr>
        <p:blipFill>
          <a:blip r:embed="rId2"/>
          <a:srcRect/>
          <a:stretch>
            <a:fillRect/>
          </a:stretch>
        </p:blipFill>
        <p:spPr bwMode="auto">
          <a:xfrm>
            <a:off x="3622080" y="2860576"/>
            <a:ext cx="5976663" cy="526515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Step</a:t>
            </a:r>
            <a:endParaRPr lang="nl-NL" dirty="0"/>
          </a:p>
        </p:txBody>
      </p:sp>
      <p:sp>
        <p:nvSpPr>
          <p:cNvPr id="3" name="Content Placeholder 2"/>
          <p:cNvSpPr>
            <a:spLocks noGrp="1"/>
          </p:cNvSpPr>
          <p:nvPr>
            <p:ph idx="1"/>
          </p:nvPr>
        </p:nvSpPr>
        <p:spPr/>
        <p:txBody>
          <a:bodyPr/>
          <a:lstStyle/>
          <a:p>
            <a:r>
              <a:rPr lang="en-US" dirty="0" smtClean="0"/>
              <a:t>Reduce: process values for each key</a:t>
            </a:r>
            <a:endParaRPr lang="nl-NL" dirty="0"/>
          </a:p>
        </p:txBody>
      </p:sp>
      <p:sp>
        <p:nvSpPr>
          <p:cNvPr id="4" name="Slide Number Placeholder 3"/>
          <p:cNvSpPr>
            <a:spLocks noGrp="1"/>
          </p:cNvSpPr>
          <p:nvPr>
            <p:ph type="sldNum" sz="quarter" idx="4"/>
          </p:nvPr>
        </p:nvSpPr>
        <p:spPr/>
        <p:txBody>
          <a:bodyPr/>
          <a:lstStyle/>
          <a:p>
            <a:fld id="{4F0FB6BC-84A6-4609-A72D-14054CEE50D6}" type="slidenum">
              <a:rPr lang="en-US" smtClean="0"/>
              <a:pPr/>
              <a:t>66</a:t>
            </a:fld>
            <a:endParaRPr lang="en-US" dirty="0"/>
          </a:p>
        </p:txBody>
      </p:sp>
      <p:pic>
        <p:nvPicPr>
          <p:cNvPr id="115714" name="Picture 2"/>
          <p:cNvPicPr>
            <a:picLocks noChangeAspect="1" noChangeArrowheads="1"/>
          </p:cNvPicPr>
          <p:nvPr/>
        </p:nvPicPr>
        <p:blipFill>
          <a:blip r:embed="rId2"/>
          <a:srcRect/>
          <a:stretch>
            <a:fillRect/>
          </a:stretch>
        </p:blipFill>
        <p:spPr bwMode="auto">
          <a:xfrm>
            <a:off x="1533848" y="2716560"/>
            <a:ext cx="9098834" cy="5472608"/>
          </a:xfrm>
          <a:prstGeom prst="rect">
            <a:avLst/>
          </a:prstGeom>
          <a:noFill/>
          <a:ln w="9525">
            <a:noFill/>
            <a:miter lim="800000"/>
            <a:headEnd/>
            <a:tailEnd/>
          </a:ln>
        </p:spPr>
      </p:pic>
      <p:sp>
        <p:nvSpPr>
          <p:cNvPr id="6" name="TextBox 5"/>
          <p:cNvSpPr txBox="1"/>
          <p:nvPr/>
        </p:nvSpPr>
        <p:spPr bwMode="auto">
          <a:xfrm>
            <a:off x="6646416" y="5452864"/>
            <a:ext cx="5184576" cy="2901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rtlCol="0">
            <a:spAutoFit/>
          </a:bodyPr>
          <a:lstStyle/>
          <a:p>
            <a:r>
              <a:rPr lang="nl-NL" sz="2000" dirty="0" err="1" smtClean="0">
                <a:solidFill>
                  <a:schemeClr val="bg2"/>
                </a:solidFill>
                <a:latin typeface="American Typewriter"/>
              </a:rPr>
              <a:t>void</a:t>
            </a:r>
            <a:r>
              <a:rPr lang="nl-NL" sz="2000" dirty="0" smtClean="0">
                <a:solidFill>
                  <a:schemeClr val="bg2"/>
                </a:solidFill>
                <a:latin typeface="American Typewriter"/>
              </a:rPr>
              <a:t> </a:t>
            </a:r>
            <a:r>
              <a:rPr lang="nl-NL" sz="2000" dirty="0" err="1" smtClean="0">
                <a:solidFill>
                  <a:schemeClr val="bg2"/>
                </a:solidFill>
                <a:latin typeface="American Typewriter"/>
              </a:rPr>
              <a:t>reduce</a:t>
            </a:r>
            <a:r>
              <a:rPr lang="nl-NL" sz="2000" dirty="0" smtClean="0">
                <a:solidFill>
                  <a:schemeClr val="bg2"/>
                </a:solidFill>
                <a:latin typeface="American Typewriter"/>
              </a:rPr>
              <a:t>(</a:t>
            </a:r>
            <a:r>
              <a:rPr lang="nl-NL" sz="2000" dirty="0" err="1" smtClean="0">
                <a:solidFill>
                  <a:schemeClr val="bg2"/>
                </a:solidFill>
                <a:latin typeface="American Typewriter"/>
              </a:rPr>
              <a:t>key</a:t>
            </a:r>
            <a:r>
              <a:rPr lang="nl-NL" sz="2000" dirty="0" smtClean="0">
                <a:solidFill>
                  <a:schemeClr val="bg2"/>
                </a:solidFill>
                <a:latin typeface="American Typewriter"/>
              </a:rPr>
              <a:t>, </a:t>
            </a:r>
            <a:r>
              <a:rPr lang="nl-NL" sz="2000" dirty="0" err="1" smtClean="0">
                <a:solidFill>
                  <a:schemeClr val="bg2"/>
                </a:solidFill>
                <a:latin typeface="American Typewriter"/>
              </a:rPr>
              <a:t>values</a:t>
            </a:r>
            <a:r>
              <a:rPr lang="nl-NL" sz="2000" dirty="0" smtClean="0">
                <a:solidFill>
                  <a:schemeClr val="bg2"/>
                </a:solidFill>
                <a:latin typeface="American Typewriter"/>
              </a:rPr>
              <a:t>) {</a:t>
            </a:r>
          </a:p>
          <a:p>
            <a:r>
              <a:rPr lang="nl-NL" sz="2000" dirty="0" err="1" smtClean="0">
                <a:solidFill>
                  <a:schemeClr val="bg2"/>
                </a:solidFill>
                <a:latin typeface="American Typewriter"/>
              </a:rPr>
              <a:t>allGrayShapes</a:t>
            </a:r>
            <a:r>
              <a:rPr lang="nl-NL" sz="2000" dirty="0" smtClean="0">
                <a:solidFill>
                  <a:schemeClr val="bg2"/>
                </a:solidFill>
                <a:latin typeface="American Typewriter"/>
              </a:rPr>
              <a:t> = [];</a:t>
            </a:r>
          </a:p>
          <a:p>
            <a:r>
              <a:rPr lang="nl-NL" sz="2000" dirty="0" err="1" smtClean="0">
                <a:solidFill>
                  <a:schemeClr val="bg2"/>
                </a:solidFill>
                <a:latin typeface="American Typewriter"/>
              </a:rPr>
              <a:t>foreach</a:t>
            </a:r>
            <a:r>
              <a:rPr lang="nl-NL" sz="2000" dirty="0" smtClean="0">
                <a:solidFill>
                  <a:schemeClr val="bg2"/>
                </a:solidFill>
                <a:latin typeface="American Typewriter"/>
              </a:rPr>
              <a:t> (</a:t>
            </a:r>
            <a:r>
              <a:rPr lang="nl-NL" sz="2000" dirty="0" err="1" smtClean="0">
                <a:solidFill>
                  <a:schemeClr val="bg2"/>
                </a:solidFill>
                <a:latin typeface="American Typewriter"/>
              </a:rPr>
              <a:t>value</a:t>
            </a:r>
            <a:r>
              <a:rPr lang="nl-NL" sz="2000" dirty="0" smtClean="0">
                <a:solidFill>
                  <a:schemeClr val="bg2"/>
                </a:solidFill>
                <a:latin typeface="American Typewriter"/>
              </a:rPr>
              <a:t> in </a:t>
            </a:r>
            <a:r>
              <a:rPr lang="nl-NL" sz="2000" dirty="0" err="1" smtClean="0">
                <a:solidFill>
                  <a:schemeClr val="bg2"/>
                </a:solidFill>
                <a:latin typeface="American Typewriter"/>
              </a:rPr>
              <a:t>values</a:t>
            </a:r>
            <a:r>
              <a:rPr lang="nl-NL" sz="2000" dirty="0" smtClean="0">
                <a:solidFill>
                  <a:schemeClr val="bg2"/>
                </a:solidFill>
                <a:latin typeface="American Typewriter"/>
              </a:rPr>
              <a:t>) {</a:t>
            </a:r>
          </a:p>
          <a:p>
            <a:r>
              <a:rPr lang="nl-NL" sz="2000" dirty="0" err="1" smtClean="0">
                <a:solidFill>
                  <a:schemeClr val="bg2"/>
                </a:solidFill>
                <a:latin typeface="American Typewriter"/>
              </a:rPr>
              <a:t>allGrayShapes.push</a:t>
            </a:r>
            <a:r>
              <a:rPr lang="nl-NL" sz="2000" dirty="0" smtClean="0">
                <a:solidFill>
                  <a:schemeClr val="bg2"/>
                </a:solidFill>
                <a:latin typeface="American Typewriter"/>
              </a:rPr>
              <a:t>(</a:t>
            </a:r>
            <a:r>
              <a:rPr lang="nl-NL" sz="2000" dirty="0" err="1" smtClean="0">
                <a:solidFill>
                  <a:schemeClr val="bg2"/>
                </a:solidFill>
                <a:latin typeface="American Typewriter"/>
              </a:rPr>
              <a:t>value</a:t>
            </a:r>
            <a:r>
              <a:rPr lang="nl-NL" sz="2000" dirty="0" smtClean="0">
                <a:solidFill>
                  <a:schemeClr val="bg2"/>
                </a:solidFill>
                <a:latin typeface="American Typewriter"/>
              </a:rPr>
              <a:t>);</a:t>
            </a:r>
          </a:p>
          <a:p>
            <a:r>
              <a:rPr lang="nl-NL" sz="2000" dirty="0" smtClean="0">
                <a:solidFill>
                  <a:schemeClr val="bg2"/>
                </a:solidFill>
                <a:latin typeface="American Typewriter"/>
              </a:rPr>
              <a:t>}</a:t>
            </a:r>
          </a:p>
          <a:p>
            <a:r>
              <a:rPr lang="nl-NL" sz="2000" dirty="0" err="1" smtClean="0">
                <a:solidFill>
                  <a:schemeClr val="bg2"/>
                </a:solidFill>
                <a:latin typeface="American Typewriter"/>
              </a:rPr>
              <a:t>emit</a:t>
            </a:r>
            <a:r>
              <a:rPr lang="nl-NL" sz="2000" dirty="0" smtClean="0">
                <a:solidFill>
                  <a:schemeClr val="bg2"/>
                </a:solidFill>
                <a:latin typeface="American Typewriter"/>
              </a:rPr>
              <a:t>(</a:t>
            </a:r>
            <a:r>
              <a:rPr lang="nl-NL" sz="2000" dirty="0" err="1" smtClean="0">
                <a:solidFill>
                  <a:schemeClr val="bg2"/>
                </a:solidFill>
                <a:latin typeface="American Typewriter"/>
              </a:rPr>
              <a:t>key</a:t>
            </a:r>
            <a:r>
              <a:rPr lang="nl-NL" sz="2000" dirty="0" smtClean="0">
                <a:solidFill>
                  <a:schemeClr val="bg2"/>
                </a:solidFill>
                <a:latin typeface="American Typewriter"/>
              </a:rPr>
              <a:t>, </a:t>
            </a:r>
            <a:r>
              <a:rPr lang="nl-NL" sz="2000" dirty="0" err="1" smtClean="0">
                <a:solidFill>
                  <a:schemeClr val="bg2"/>
                </a:solidFill>
                <a:latin typeface="American Typewriter"/>
              </a:rPr>
              <a:t>allGrayShapes</a:t>
            </a:r>
            <a:r>
              <a:rPr lang="nl-NL" sz="2000" dirty="0" smtClean="0">
                <a:solidFill>
                  <a:schemeClr val="bg2"/>
                </a:solidFill>
                <a:latin typeface="American Typewriter"/>
              </a:rPr>
              <a:t>);</a:t>
            </a:r>
          </a:p>
          <a:p>
            <a:r>
              <a:rPr lang="nl-NL" sz="2000" dirty="0" smtClean="0">
                <a:solidFill>
                  <a:schemeClr val="bg2"/>
                </a:solidFill>
                <a:latin typeface="American Typewriter"/>
              </a:rPr>
              <a:t>}</a:t>
            </a:r>
          </a:p>
          <a:p>
            <a:endParaRPr lang="en-US" sz="2000" dirty="0" smtClean="0">
              <a:solidFill>
                <a:schemeClr val="bg2"/>
              </a:solidFill>
              <a:latin typeface="American Typewriter"/>
            </a:endParaRPr>
          </a:p>
          <a:p>
            <a:endParaRPr lang="nl-NL" sz="2000" dirty="0">
              <a:solidFill>
                <a:schemeClr val="bg2"/>
              </a:solidFill>
              <a:latin typeface="American Typewriter"/>
            </a:endParaRP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MapReduce</a:t>
            </a:r>
            <a:endParaRPr lang="nl-NL" dirty="0"/>
          </a:p>
        </p:txBody>
      </p:sp>
      <p:sp>
        <p:nvSpPr>
          <p:cNvPr id="3" name="Content Placeholder 2"/>
          <p:cNvSpPr>
            <a:spLocks noGrp="1"/>
          </p:cNvSpPr>
          <p:nvPr>
            <p:ph idx="1"/>
          </p:nvPr>
        </p:nvSpPr>
        <p:spPr/>
        <p:txBody>
          <a:bodyPr/>
          <a:lstStyle/>
          <a:p>
            <a:endParaRPr lang="nl-NL"/>
          </a:p>
        </p:txBody>
      </p:sp>
      <p:sp>
        <p:nvSpPr>
          <p:cNvPr id="4" name="Slide Number Placeholder 3"/>
          <p:cNvSpPr>
            <a:spLocks noGrp="1"/>
          </p:cNvSpPr>
          <p:nvPr>
            <p:ph type="sldNum" sz="quarter" idx="4"/>
          </p:nvPr>
        </p:nvSpPr>
        <p:spPr/>
        <p:txBody>
          <a:bodyPr/>
          <a:lstStyle/>
          <a:p>
            <a:fld id="{4F0FB6BC-84A6-4609-A72D-14054CEE50D6}" type="slidenum">
              <a:rPr lang="en-US" smtClean="0"/>
              <a:pPr/>
              <a:t>67</a:t>
            </a:fld>
            <a:endParaRPr lang="en-US" dirty="0"/>
          </a:p>
        </p:txBody>
      </p:sp>
      <p:pic>
        <p:nvPicPr>
          <p:cNvPr id="116738" name="Picture 2"/>
          <p:cNvPicPr>
            <a:picLocks noChangeAspect="1" noChangeArrowheads="1"/>
          </p:cNvPicPr>
          <p:nvPr/>
        </p:nvPicPr>
        <p:blipFill>
          <a:blip r:embed="rId2"/>
          <a:srcRect/>
          <a:stretch>
            <a:fillRect/>
          </a:stretch>
        </p:blipFill>
        <p:spPr bwMode="auto">
          <a:xfrm>
            <a:off x="381720" y="3076600"/>
            <a:ext cx="12166491" cy="446449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 </a:t>
            </a:r>
            <a:r>
              <a:rPr lang="en-US" dirty="0" err="1" smtClean="0"/>
              <a:t>MapReduce</a:t>
            </a:r>
            <a:r>
              <a:rPr lang="en-US" dirty="0" smtClean="0"/>
              <a:t> for Data Mining</a:t>
            </a:r>
            <a:endParaRPr lang="nl-NL" dirty="0"/>
          </a:p>
        </p:txBody>
      </p:sp>
      <p:sp>
        <p:nvSpPr>
          <p:cNvPr id="3" name="Content Placeholder 2"/>
          <p:cNvSpPr>
            <a:spLocks noGrp="1"/>
          </p:cNvSpPr>
          <p:nvPr>
            <p:ph idx="1"/>
          </p:nvPr>
        </p:nvSpPr>
        <p:spPr/>
        <p:txBody>
          <a:bodyPr/>
          <a:lstStyle/>
          <a:p>
            <a:endParaRPr lang="en-US" dirty="0" smtClean="0"/>
          </a:p>
          <a:p>
            <a:r>
              <a:rPr lang="en-US" dirty="0" smtClean="0"/>
              <a:t>Many machine learning / data mining algorithms can be parallelized, i.e., rewritten into Map and Reduce steps</a:t>
            </a:r>
          </a:p>
          <a:p>
            <a:endParaRPr lang="en-US" dirty="0" smtClean="0"/>
          </a:p>
          <a:p>
            <a:r>
              <a:rPr lang="en-US" dirty="0" smtClean="0"/>
              <a:t>Apache Mahout: scalable machine learning library</a:t>
            </a:r>
          </a:p>
          <a:p>
            <a:endParaRPr lang="en-US" dirty="0" smtClean="0"/>
          </a:p>
          <a:p>
            <a:endParaRPr lang="nl-NL" dirty="0"/>
          </a:p>
        </p:txBody>
      </p:sp>
      <p:sp>
        <p:nvSpPr>
          <p:cNvPr id="4" name="Slide Number Placeholder 3"/>
          <p:cNvSpPr>
            <a:spLocks noGrp="1"/>
          </p:cNvSpPr>
          <p:nvPr>
            <p:ph type="sldNum" sz="quarter" idx="4"/>
          </p:nvPr>
        </p:nvSpPr>
        <p:spPr/>
        <p:txBody>
          <a:bodyPr/>
          <a:lstStyle/>
          <a:p>
            <a:fld id="{4F0FB6BC-84A6-4609-A72D-14054CEE50D6}" type="slidenum">
              <a:rPr lang="en-US" smtClean="0"/>
              <a:pPr/>
              <a:t>68</a:t>
            </a:fld>
            <a:endParaRPr lang="en-US" dirty="0"/>
          </a:p>
        </p:txBody>
      </p:sp>
      <p:pic>
        <p:nvPicPr>
          <p:cNvPr id="117762" name="Picture 2" descr="http://hortonworks.com/wp-content/uploads/2013/09/mantle-mahout.png"/>
          <p:cNvPicPr>
            <a:picLocks noChangeAspect="1" noChangeArrowheads="1"/>
          </p:cNvPicPr>
          <p:nvPr/>
        </p:nvPicPr>
        <p:blipFill>
          <a:blip r:embed="rId2"/>
          <a:srcRect/>
          <a:stretch>
            <a:fillRect/>
          </a:stretch>
        </p:blipFill>
        <p:spPr bwMode="auto">
          <a:xfrm>
            <a:off x="3118024" y="4300736"/>
            <a:ext cx="8229227" cy="3240360"/>
          </a:xfrm>
          <a:prstGeom prst="rect">
            <a:avLst/>
          </a:prstGeom>
          <a:noFill/>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2"/>
          <p:cNvSpPr>
            <a:spLocks noGrp="1" noChangeArrowheads="1"/>
          </p:cNvSpPr>
          <p:nvPr>
            <p:ph type="title"/>
          </p:nvPr>
        </p:nvSpPr>
        <p:spPr/>
        <p:txBody>
          <a:bodyPr/>
          <a:lstStyle/>
          <a:p>
            <a:r>
              <a:rPr lang="en-US" smtClean="0"/>
              <a:t>Percentiles</a:t>
            </a:r>
          </a:p>
        </p:txBody>
      </p:sp>
      <mc:AlternateContent xmlns:mc="http://schemas.openxmlformats.org/markup-compatibility/2006" xmlns:a14="http://schemas.microsoft.com/office/drawing/2010/main">
        <mc:Choice Requires="a14">
          <p:sp>
            <p:nvSpPr>
              <p:cNvPr id="1032" name="Rectangle 3"/>
              <p:cNvSpPr>
                <a:spLocks noGrp="1" noChangeArrowheads="1"/>
              </p:cNvSpPr>
              <p:nvPr>
                <p:ph idx="1"/>
              </p:nvPr>
            </p:nvSpPr>
            <p:spPr/>
            <p:txBody>
              <a:bodyPr/>
              <a:lstStyle/>
              <a:p>
                <a:endParaRPr lang="en-US" dirty="0" smtClean="0"/>
              </a:p>
              <a:p>
                <a:r>
                  <a:rPr lang="en-US" dirty="0" smtClean="0"/>
                  <a:t>For continuous data, the notion of a </a:t>
                </a:r>
                <a:r>
                  <a:rPr lang="en-US" dirty="0" smtClean="0">
                    <a:solidFill>
                      <a:srgbClr val="C00000"/>
                    </a:solidFill>
                  </a:rPr>
                  <a:t>percentile</a:t>
                </a:r>
                <a:r>
                  <a:rPr lang="en-US" dirty="0" smtClean="0"/>
                  <a:t> is more useful</a:t>
                </a:r>
              </a:p>
              <a:p>
                <a:endParaRPr lang="en-US" dirty="0"/>
              </a:p>
              <a:p>
                <a:r>
                  <a:rPr lang="en-US" dirty="0" smtClean="0"/>
                  <a:t>Given an ordinal or continuous attribute </a:t>
                </a:r>
                <a14:m>
                  <m:oMath xmlns:m="http://schemas.openxmlformats.org/officeDocument/2006/math">
                    <m:r>
                      <a:rPr lang="en-US" sz="2700" b="0" i="1" smtClean="0">
                        <a:latin typeface="Cambria Math"/>
                      </a:rPr>
                      <m:t>𝑥</m:t>
                    </m:r>
                  </m:oMath>
                </a14:m>
                <a:r>
                  <a:rPr lang="en-US" dirty="0" smtClean="0"/>
                  <a:t> and a number (percentage) </a:t>
                </a:r>
                <a14:m>
                  <m:oMath xmlns:m="http://schemas.openxmlformats.org/officeDocument/2006/math">
                    <m:r>
                      <a:rPr lang="en-US" sz="2700" b="0" i="1" smtClean="0">
                        <a:latin typeface="Cambria Math"/>
                      </a:rPr>
                      <m:t>𝑝</m:t>
                    </m:r>
                  </m:oMath>
                </a14:m>
                <a:r>
                  <a:rPr lang="en-US" dirty="0" smtClean="0"/>
                  <a:t> between 0 and 100, the </a:t>
                </a:r>
                <a14:m>
                  <m:oMath xmlns:m="http://schemas.openxmlformats.org/officeDocument/2006/math">
                    <m:r>
                      <a:rPr lang="en-US" sz="2700" b="0" i="1" smtClean="0">
                        <a:latin typeface="Cambria Math"/>
                      </a:rPr>
                      <m:t>𝑝</m:t>
                    </m:r>
                    <m:r>
                      <m:rPr>
                        <m:nor/>
                      </m:rPr>
                      <a:rPr lang="en-US" sz="2700" b="0" i="0" smtClean="0">
                        <a:latin typeface="Cambria Math"/>
                      </a:rPr>
                      <m:t>th</m:t>
                    </m:r>
                  </m:oMath>
                </a14:m>
                <a:r>
                  <a:rPr lang="en-US" dirty="0" smtClean="0"/>
                  <a:t> percentile is a value </a:t>
                </a:r>
                <a14:m>
                  <m:oMath xmlns:m="http://schemas.openxmlformats.org/officeDocument/2006/math">
                    <m:sSub>
                      <m:sSubPr>
                        <m:ctrlPr>
                          <a:rPr lang="en-US" sz="2700" i="1" smtClean="0">
                            <a:latin typeface="Cambria Math"/>
                          </a:rPr>
                        </m:ctrlPr>
                      </m:sSubPr>
                      <m:e>
                        <m:r>
                          <a:rPr lang="en-US" sz="2700" b="0" i="1" smtClean="0">
                            <a:latin typeface="Cambria Math"/>
                          </a:rPr>
                          <m:t>𝑥</m:t>
                        </m:r>
                      </m:e>
                      <m:sub>
                        <m:r>
                          <a:rPr lang="en-US" sz="2700" b="0" i="1" smtClean="0">
                            <a:latin typeface="Cambria Math"/>
                          </a:rPr>
                          <m:t>𝑝</m:t>
                        </m:r>
                        <m:r>
                          <a:rPr lang="en-US" sz="2700" b="0" i="1" smtClean="0">
                            <a:latin typeface="Cambria Math"/>
                          </a:rPr>
                          <m:t>%</m:t>
                        </m:r>
                      </m:sub>
                    </m:sSub>
                    <m:r>
                      <a:rPr lang="en-US" sz="2700" i="1">
                        <a:latin typeface="Cambria Math"/>
                      </a:rPr>
                      <m:t> </m:t>
                    </m:r>
                  </m:oMath>
                </a14:m>
                <a:r>
                  <a:rPr lang="en-US" dirty="0" smtClean="0"/>
                  <a:t>such that </a:t>
                </a:r>
                <a14:m>
                  <m:oMath xmlns:m="http://schemas.openxmlformats.org/officeDocument/2006/math">
                    <m:r>
                      <a:rPr lang="en-US" sz="2700" i="1">
                        <a:latin typeface="Cambria Math"/>
                      </a:rPr>
                      <m:t>𝑝</m:t>
                    </m:r>
                    <m:r>
                      <a:rPr lang="en-US" sz="2700" b="0" i="1" smtClean="0">
                        <a:latin typeface="Cambria Math"/>
                      </a:rPr>
                      <m:t>%</m:t>
                    </m:r>
                  </m:oMath>
                </a14:m>
                <a:r>
                  <a:rPr lang="en-US" dirty="0" smtClean="0"/>
                  <a:t> of the observed values of </a:t>
                </a:r>
                <a14:m>
                  <m:oMath xmlns:m="http://schemas.openxmlformats.org/officeDocument/2006/math">
                    <m:r>
                      <a:rPr lang="en-US" sz="2700" i="1">
                        <a:latin typeface="Cambria Math"/>
                      </a:rPr>
                      <m:t>𝑥</m:t>
                    </m:r>
                    <m:r>
                      <a:rPr lang="en-US" sz="2700" i="1">
                        <a:latin typeface="Cambria Math"/>
                      </a:rPr>
                      <m:t> </m:t>
                    </m:r>
                  </m:oMath>
                </a14:m>
                <a:r>
                  <a:rPr lang="en-US" dirty="0" smtClean="0"/>
                  <a:t>are less than </a:t>
                </a:r>
                <a14:m>
                  <m:oMath xmlns:m="http://schemas.openxmlformats.org/officeDocument/2006/math">
                    <m:sSub>
                      <m:sSubPr>
                        <m:ctrlPr>
                          <a:rPr lang="en-US" sz="2700" i="1">
                            <a:latin typeface="Cambria Math"/>
                          </a:rPr>
                        </m:ctrlPr>
                      </m:sSubPr>
                      <m:e>
                        <m:r>
                          <a:rPr lang="en-US" sz="2700" i="1">
                            <a:latin typeface="Cambria Math"/>
                          </a:rPr>
                          <m:t>𝑥</m:t>
                        </m:r>
                      </m:e>
                      <m:sub>
                        <m:r>
                          <a:rPr lang="en-US" sz="2700" i="1">
                            <a:latin typeface="Cambria Math"/>
                          </a:rPr>
                          <m:t>𝑝</m:t>
                        </m:r>
                        <m:r>
                          <a:rPr lang="en-US" sz="2700" b="0" i="1" smtClean="0">
                            <a:latin typeface="Cambria Math"/>
                          </a:rPr>
                          <m:t>%</m:t>
                        </m:r>
                      </m:sub>
                    </m:sSub>
                  </m:oMath>
                </a14:m>
                <a:endParaRPr lang="en-US" dirty="0" smtClean="0"/>
              </a:p>
              <a:p>
                <a:pPr>
                  <a:buFont typeface="Monotype Sorts" pitchFamily="2" charset="2"/>
                  <a:buNone/>
                </a:pPr>
                <a:endParaRPr lang="en-US" dirty="0" smtClean="0"/>
              </a:p>
              <a:p>
                <a:pPr lvl="0"/>
                <a:r>
                  <a:rPr lang="en-US" dirty="0" smtClean="0"/>
                  <a:t>For instance, the 50th percentile is the value </a:t>
                </a:r>
                <a14:m>
                  <m:oMath xmlns:m="http://schemas.openxmlformats.org/officeDocument/2006/math">
                    <m:sSub>
                      <m:sSubPr>
                        <m:ctrlPr>
                          <a:rPr lang="en-US" sz="2700" i="1">
                            <a:latin typeface="Cambria Math"/>
                          </a:rPr>
                        </m:ctrlPr>
                      </m:sSubPr>
                      <m:e>
                        <m:r>
                          <a:rPr lang="en-US" sz="2700" i="1">
                            <a:latin typeface="Cambria Math"/>
                          </a:rPr>
                          <m:t>𝑥</m:t>
                        </m:r>
                      </m:e>
                      <m:sub>
                        <m:r>
                          <a:rPr lang="en-US" sz="2700" b="0" i="1" smtClean="0">
                            <a:latin typeface="Cambria Math"/>
                          </a:rPr>
                          <m:t>50%</m:t>
                        </m:r>
                      </m:sub>
                    </m:sSub>
                    <m:r>
                      <a:rPr lang="en-US" sz="2700" i="1">
                        <a:latin typeface="Cambria Math"/>
                      </a:rPr>
                      <m:t> </m:t>
                    </m:r>
                  </m:oMath>
                </a14:m>
                <a:r>
                  <a:rPr lang="en-US" dirty="0"/>
                  <a:t>such that </a:t>
                </a:r>
                <a:r>
                  <a:rPr lang="en-US" dirty="0" smtClean="0"/>
                  <a:t>50</a:t>
                </a:r>
                <a14:m>
                  <m:oMath xmlns:m="http://schemas.openxmlformats.org/officeDocument/2006/math">
                    <m:r>
                      <a:rPr lang="en-US" sz="2700" i="1">
                        <a:latin typeface="Cambria Math"/>
                      </a:rPr>
                      <m:t>%</m:t>
                    </m:r>
                  </m:oMath>
                </a14:m>
                <a:r>
                  <a:rPr lang="en-US" dirty="0"/>
                  <a:t> of the observed values of </a:t>
                </a:r>
                <a14:m>
                  <m:oMath xmlns:m="http://schemas.openxmlformats.org/officeDocument/2006/math">
                    <m:r>
                      <a:rPr lang="en-US" sz="2700" i="1">
                        <a:latin typeface="Cambria Math"/>
                      </a:rPr>
                      <m:t>𝑥</m:t>
                    </m:r>
                    <m:r>
                      <a:rPr lang="en-US" sz="2700" i="1">
                        <a:latin typeface="Cambria Math"/>
                      </a:rPr>
                      <m:t> </m:t>
                    </m:r>
                  </m:oMath>
                </a14:m>
                <a:r>
                  <a:rPr lang="en-US" dirty="0"/>
                  <a:t>are less than </a:t>
                </a:r>
                <a14:m>
                  <m:oMath xmlns:m="http://schemas.openxmlformats.org/officeDocument/2006/math">
                    <m:sSub>
                      <m:sSubPr>
                        <m:ctrlPr>
                          <a:rPr lang="en-US" sz="2700" i="1">
                            <a:latin typeface="Cambria Math"/>
                          </a:rPr>
                        </m:ctrlPr>
                      </m:sSubPr>
                      <m:e>
                        <m:r>
                          <a:rPr lang="en-US" sz="2700" i="1">
                            <a:latin typeface="Cambria Math"/>
                          </a:rPr>
                          <m:t>𝑥</m:t>
                        </m:r>
                      </m:e>
                      <m:sub>
                        <m:r>
                          <a:rPr lang="en-US" sz="2700" b="0" i="1" smtClean="0">
                            <a:latin typeface="Cambria Math"/>
                          </a:rPr>
                          <m:t>50%</m:t>
                        </m:r>
                      </m:sub>
                    </m:sSub>
                  </m:oMath>
                </a14:m>
                <a:endParaRPr lang="en-US" dirty="0" smtClean="0"/>
              </a:p>
              <a:p>
                <a:pPr lvl="0"/>
                <a:endParaRPr lang="en-US" dirty="0"/>
              </a:p>
              <a:p>
                <a:pPr lvl="0"/>
                <a:r>
                  <a:rPr lang="en-US" dirty="0" smtClean="0"/>
                  <a:t>Special cases: </a:t>
                </a:r>
                <a:r>
                  <a:rPr lang="en-US" dirty="0" smtClean="0">
                    <a:solidFill>
                      <a:srgbClr val="C00000"/>
                    </a:solidFill>
                  </a:rPr>
                  <a:t>median</a:t>
                </a:r>
                <a:r>
                  <a:rPr lang="en-US" dirty="0" smtClean="0"/>
                  <a:t> </a:t>
                </a:r>
                <a14:m>
                  <m:oMath xmlns:m="http://schemas.openxmlformats.org/officeDocument/2006/math">
                    <m:sSub>
                      <m:sSubPr>
                        <m:ctrlPr>
                          <a:rPr lang="en-US" sz="2700" i="1">
                            <a:latin typeface="Cambria Math"/>
                          </a:rPr>
                        </m:ctrlPr>
                      </m:sSubPr>
                      <m:e>
                        <m:r>
                          <a:rPr lang="en-US" sz="2700" i="1">
                            <a:latin typeface="Cambria Math"/>
                          </a:rPr>
                          <m:t>𝑥</m:t>
                        </m:r>
                      </m:e>
                      <m:sub>
                        <m:r>
                          <a:rPr lang="en-US" sz="2700" i="1">
                            <a:latin typeface="Cambria Math"/>
                          </a:rPr>
                          <m:t>50</m:t>
                        </m:r>
                        <m:r>
                          <a:rPr lang="en-US" sz="2700" b="0" i="1" smtClean="0">
                            <a:latin typeface="Cambria Math"/>
                          </a:rPr>
                          <m:t>%</m:t>
                        </m:r>
                      </m:sub>
                    </m:sSub>
                  </m:oMath>
                </a14:m>
                <a:r>
                  <a:rPr lang="en-US" dirty="0" smtClean="0"/>
                  <a:t> and </a:t>
                </a:r>
                <a:r>
                  <a:rPr lang="en-US" dirty="0" smtClean="0">
                    <a:solidFill>
                      <a:srgbClr val="C00000"/>
                    </a:solidFill>
                  </a:rPr>
                  <a:t>quartiles</a:t>
                </a:r>
                <a:r>
                  <a:rPr lang="en-US" dirty="0" smtClean="0"/>
                  <a:t> </a:t>
                </a:r>
                <a14:m>
                  <m:oMath xmlns:m="http://schemas.openxmlformats.org/officeDocument/2006/math">
                    <m:sSub>
                      <m:sSubPr>
                        <m:ctrlPr>
                          <a:rPr lang="en-US" sz="2700" i="1">
                            <a:latin typeface="Cambria Math"/>
                          </a:rPr>
                        </m:ctrlPr>
                      </m:sSubPr>
                      <m:e>
                        <m:r>
                          <a:rPr lang="en-US" sz="2700" i="1">
                            <a:latin typeface="Cambria Math"/>
                          </a:rPr>
                          <m:t>𝑥</m:t>
                        </m:r>
                      </m:e>
                      <m:sub>
                        <m:r>
                          <a:rPr lang="en-US" sz="2700" b="0" i="1" smtClean="0">
                            <a:latin typeface="Cambria Math"/>
                          </a:rPr>
                          <m:t>2</m:t>
                        </m:r>
                        <m:r>
                          <a:rPr lang="en-US" sz="2700" i="1">
                            <a:latin typeface="Cambria Math"/>
                          </a:rPr>
                          <m:t>5</m:t>
                        </m:r>
                        <m:r>
                          <a:rPr lang="en-US" sz="2700" b="0" i="1" smtClean="0">
                            <a:latin typeface="Cambria Math"/>
                          </a:rPr>
                          <m:t>%</m:t>
                        </m:r>
                      </m:sub>
                    </m:sSub>
                  </m:oMath>
                </a14:m>
                <a:r>
                  <a:rPr lang="en-US" dirty="0" smtClean="0"/>
                  <a:t> and </a:t>
                </a:r>
                <a14:m>
                  <m:oMath xmlns:m="http://schemas.openxmlformats.org/officeDocument/2006/math">
                    <m:sSub>
                      <m:sSubPr>
                        <m:ctrlPr>
                          <a:rPr lang="en-US" sz="2700" i="1">
                            <a:latin typeface="Cambria Math"/>
                          </a:rPr>
                        </m:ctrlPr>
                      </m:sSubPr>
                      <m:e>
                        <m:r>
                          <a:rPr lang="en-US" sz="2700" i="1">
                            <a:latin typeface="Cambria Math"/>
                          </a:rPr>
                          <m:t>𝑥</m:t>
                        </m:r>
                      </m:e>
                      <m:sub>
                        <m:r>
                          <a:rPr lang="en-US" sz="2700" b="0" i="1" smtClean="0">
                            <a:latin typeface="Cambria Math"/>
                          </a:rPr>
                          <m:t>7</m:t>
                        </m:r>
                        <m:r>
                          <a:rPr lang="en-US" sz="2700" i="1">
                            <a:latin typeface="Cambria Math"/>
                          </a:rPr>
                          <m:t>5</m:t>
                        </m:r>
                        <m:r>
                          <a:rPr lang="en-US" sz="2700" b="0" i="1" smtClean="0">
                            <a:latin typeface="Cambria Math"/>
                          </a:rPr>
                          <m:t>%</m:t>
                        </m:r>
                      </m:sub>
                    </m:sSub>
                  </m:oMath>
                </a14:m>
                <a:endParaRPr lang="en-US" dirty="0"/>
              </a:p>
            </p:txBody>
          </p:sp>
        </mc:Choice>
        <mc:Fallback xmlns="">
          <p:sp>
            <p:nvSpPr>
              <p:cNvPr id="1032" name="Rectangle 3"/>
              <p:cNvSpPr>
                <a:spLocks noGrp="1" noRot="1" noChangeAspect="1" noMove="1" noResize="1" noEditPoints="1" noAdjustHandles="1" noChangeArrowheads="1" noChangeShapeType="1" noTextEdit="1"/>
              </p:cNvSpPr>
              <p:nvPr>
                <p:ph idx="1"/>
              </p:nvPr>
            </p:nvSpPr>
            <p:spPr>
              <a:blipFill rotWithShape="1">
                <a:blip r:embed="rId3"/>
                <a:stretch>
                  <a:fillRect l="-1214"/>
                </a:stretch>
              </a:blipFill>
            </p:spPr>
            <p:txBody>
              <a:bodyPr/>
              <a:lstStyle/>
              <a:p>
                <a:r>
                  <a:rPr lang="en-US">
                    <a:noFill/>
                  </a:rPr>
                  <a:t> </a:t>
                </a:r>
              </a:p>
            </p:txBody>
          </p:sp>
        </mc:Fallback>
      </mc:AlternateContent>
      <p:sp>
        <p:nvSpPr>
          <p:cNvPr id="2" name="Slide Number Placeholder 1"/>
          <p:cNvSpPr>
            <a:spLocks noGrp="1"/>
          </p:cNvSpPr>
          <p:nvPr>
            <p:ph type="sldNum" sz="quarter" idx="4"/>
          </p:nvPr>
        </p:nvSpPr>
        <p:spPr/>
        <p:txBody>
          <a:bodyPr/>
          <a:lstStyle/>
          <a:p>
            <a:fld id="{4F0FB6BC-84A6-4609-A72D-14054CEE50D6}" type="slidenum">
              <a:rPr lang="en-US" smtClean="0"/>
              <a:pPr/>
              <a:t>7</a:t>
            </a:fld>
            <a:endParaRPr lang="en-US" dirty="0"/>
          </a:p>
        </p:txBody>
      </p:sp>
    </p:spTree>
    <p:extLst>
      <p:ext uri="{BB962C8B-B14F-4D97-AF65-F5344CB8AC3E}">
        <p14:creationId xmlns:p14="http://schemas.microsoft.com/office/powerpoint/2010/main" val="2365200315"/>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Measures of Location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 </a:t>
                </a:r>
                <a:r>
                  <a:rPr lang="en-US" dirty="0" smtClean="0">
                    <a:solidFill>
                      <a:srgbClr val="C00000"/>
                    </a:solidFill>
                  </a:rPr>
                  <a:t>mean</a:t>
                </a:r>
                <a:r>
                  <a:rPr lang="en-US" dirty="0" smtClean="0"/>
                  <a:t> is the most common measure of the location of a set of points:</a:t>
                </a:r>
                <a:br>
                  <a:rPr lang="en-US" dirty="0" smtClean="0"/>
                </a:br>
                <a:r>
                  <a:rPr lang="en-US" dirty="0" smtClean="0"/>
                  <a:t/>
                </a:r>
                <a:br>
                  <a:rPr lang="en-US" dirty="0" smtClean="0"/>
                </a:br>
                <a14:m>
                  <m:oMath xmlns:m="http://schemas.openxmlformats.org/officeDocument/2006/math">
                    <m:r>
                      <m:rPr>
                        <m:nor/>
                      </m:rPr>
                      <a:rPr lang="en-US" sz="2700" b="0" i="0" smtClean="0">
                        <a:latin typeface="Cambria Math"/>
                      </a:rPr>
                      <m:t>mean</m:t>
                    </m:r>
                    <m:d>
                      <m:dPr>
                        <m:ctrlPr>
                          <a:rPr lang="en-US" sz="2700" b="0" i="1" smtClean="0">
                            <a:latin typeface="Cambria Math"/>
                          </a:rPr>
                        </m:ctrlPr>
                      </m:dPr>
                      <m:e>
                        <m:r>
                          <a:rPr lang="en-US" sz="2700" b="0" i="1" smtClean="0">
                            <a:latin typeface="Cambria Math"/>
                          </a:rPr>
                          <m:t>𝑥</m:t>
                        </m:r>
                      </m:e>
                    </m:d>
                    <m:r>
                      <a:rPr lang="en-US" sz="2700" b="0" i="1" smtClean="0">
                        <a:latin typeface="Cambria Math"/>
                      </a:rPr>
                      <m:t>=</m:t>
                    </m:r>
                    <m:f>
                      <m:fPr>
                        <m:ctrlPr>
                          <a:rPr lang="en-US" sz="2700" b="0" i="1" smtClean="0">
                            <a:latin typeface="Cambria Math"/>
                          </a:rPr>
                        </m:ctrlPr>
                      </m:fPr>
                      <m:num>
                        <m:r>
                          <a:rPr lang="en-US" sz="2700" b="0" i="1" smtClean="0">
                            <a:latin typeface="Cambria Math"/>
                          </a:rPr>
                          <m:t>1</m:t>
                        </m:r>
                      </m:num>
                      <m:den>
                        <m:r>
                          <a:rPr lang="en-US" sz="2700" b="0" i="1" smtClean="0">
                            <a:latin typeface="Cambria Math"/>
                          </a:rPr>
                          <m:t>𝑛</m:t>
                        </m:r>
                      </m:den>
                    </m:f>
                    <m:nary>
                      <m:naryPr>
                        <m:chr m:val="∑"/>
                        <m:ctrlPr>
                          <a:rPr lang="en-US" sz="2700" b="0" i="1" smtClean="0">
                            <a:latin typeface="Cambria Math"/>
                          </a:rPr>
                        </m:ctrlPr>
                      </m:naryPr>
                      <m:sub>
                        <m:r>
                          <m:rPr>
                            <m:brk m:alnAt="23"/>
                          </m:rPr>
                          <a:rPr lang="en-US" sz="2700" b="0" i="1" smtClean="0">
                            <a:latin typeface="Cambria Math"/>
                          </a:rPr>
                          <m:t>𝑘</m:t>
                        </m:r>
                        <m:r>
                          <a:rPr lang="en-US" sz="2700" b="0" i="1" smtClean="0">
                            <a:latin typeface="Cambria Math"/>
                          </a:rPr>
                          <m:t>=1</m:t>
                        </m:r>
                      </m:sub>
                      <m:sup>
                        <m:r>
                          <a:rPr lang="en-US" sz="2700" b="0" i="1" smtClean="0">
                            <a:latin typeface="Cambria Math"/>
                          </a:rPr>
                          <m:t>𝑛</m:t>
                        </m:r>
                      </m:sup>
                      <m:e>
                        <m:sSub>
                          <m:sSubPr>
                            <m:ctrlPr>
                              <a:rPr lang="en-US" sz="2700" b="0" i="1" smtClean="0">
                                <a:latin typeface="Cambria Math"/>
                              </a:rPr>
                            </m:ctrlPr>
                          </m:sSubPr>
                          <m:e>
                            <m:r>
                              <a:rPr lang="en-US" sz="2700" b="0" i="1" smtClean="0">
                                <a:latin typeface="Cambria Math"/>
                              </a:rPr>
                              <m:t>𝑥</m:t>
                            </m:r>
                          </m:e>
                          <m:sub>
                            <m:r>
                              <a:rPr lang="en-US" sz="2700" b="0" i="1" smtClean="0">
                                <a:latin typeface="Cambria Math"/>
                              </a:rPr>
                              <m:t>𝑘</m:t>
                            </m:r>
                          </m:sub>
                        </m:sSub>
                      </m:e>
                    </m:nary>
                  </m:oMath>
                </a14:m>
                <a:endParaRPr lang="en-US" sz="2700" dirty="0" smtClean="0"/>
              </a:p>
              <a:p>
                <a:pPr marL="0" indent="0">
                  <a:buNone/>
                </a:pPr>
                <a:r>
                  <a:rPr lang="en-US" dirty="0" smtClean="0"/>
                  <a:t>  </a:t>
                </a:r>
                <a:endParaRPr lang="en-US" dirty="0"/>
              </a:p>
              <a:p>
                <a:r>
                  <a:rPr lang="en-US" dirty="0"/>
                  <a:t>However, the mean is very sensitive to </a:t>
                </a:r>
                <a:r>
                  <a:rPr lang="en-US" dirty="0" smtClean="0"/>
                  <a:t>outliers</a:t>
                </a:r>
                <a:endParaRPr lang="en-US" dirty="0"/>
              </a:p>
              <a:p>
                <a:endParaRPr lang="en-US" dirty="0" smtClean="0"/>
              </a:p>
              <a:p>
                <a:r>
                  <a:rPr lang="en-US" dirty="0" smtClean="0"/>
                  <a:t>Thus</a:t>
                </a:r>
                <a:r>
                  <a:rPr lang="en-US" dirty="0"/>
                  <a:t>, the </a:t>
                </a:r>
                <a:r>
                  <a:rPr lang="en-US" dirty="0">
                    <a:solidFill>
                      <a:srgbClr val="C00000"/>
                    </a:solidFill>
                  </a:rPr>
                  <a:t>median</a:t>
                </a:r>
                <a:r>
                  <a:rPr lang="en-US" dirty="0"/>
                  <a:t> or a trimmed mean is also commonly </a:t>
                </a:r>
                <a:r>
                  <a:rPr lang="en-US" dirty="0" smtClean="0"/>
                  <a:t>used:</a:t>
                </a:r>
                <a:r>
                  <a:rPr lang="en-US" sz="2700" dirty="0" smtClean="0"/>
                  <a:t/>
                </a:r>
                <a:br>
                  <a:rPr lang="en-US" sz="2700" dirty="0" smtClean="0"/>
                </a:br>
                <a:r>
                  <a:rPr lang="en-US" sz="2700" dirty="0" smtClean="0"/>
                  <a:t/>
                </a:r>
                <a:br>
                  <a:rPr lang="en-US" sz="2700" dirty="0" smtClean="0"/>
                </a:br>
                <a14:m>
                  <m:oMath xmlns:m="http://schemas.openxmlformats.org/officeDocument/2006/math">
                    <m:r>
                      <m:rPr>
                        <m:nor/>
                      </m:rPr>
                      <a:rPr lang="en-US" sz="2700">
                        <a:latin typeface="Cambria Math"/>
                      </a:rPr>
                      <m:t>me</m:t>
                    </m:r>
                    <m:r>
                      <m:rPr>
                        <m:nor/>
                      </m:rPr>
                      <a:rPr lang="en-US" sz="2700" b="0" i="0" smtClean="0">
                        <a:latin typeface="Cambria Math"/>
                      </a:rPr>
                      <m:t>di</m:t>
                    </m:r>
                    <m:r>
                      <m:rPr>
                        <m:nor/>
                      </m:rPr>
                      <a:rPr lang="en-US" sz="2700">
                        <a:latin typeface="Cambria Math"/>
                      </a:rPr>
                      <m:t>an</m:t>
                    </m:r>
                    <m:d>
                      <m:dPr>
                        <m:ctrlPr>
                          <a:rPr lang="en-US" sz="2700" i="1">
                            <a:latin typeface="Cambria Math"/>
                          </a:rPr>
                        </m:ctrlPr>
                      </m:dPr>
                      <m:e>
                        <m:r>
                          <a:rPr lang="en-US" sz="2700" i="1">
                            <a:latin typeface="Cambria Math"/>
                          </a:rPr>
                          <m:t>𝑥</m:t>
                        </m:r>
                      </m:e>
                    </m:d>
                    <m:r>
                      <a:rPr lang="en-US" sz="2700" i="1">
                        <a:latin typeface="Cambria Math"/>
                      </a:rPr>
                      <m:t>=</m:t>
                    </m:r>
                    <m:d>
                      <m:dPr>
                        <m:begChr m:val="{"/>
                        <m:endChr m:val=""/>
                        <m:ctrlPr>
                          <a:rPr lang="en-US" sz="2700" i="1" smtClean="0">
                            <a:latin typeface="Cambria Math"/>
                          </a:rPr>
                        </m:ctrlPr>
                      </m:dPr>
                      <m:e>
                        <m:eqArr>
                          <m:eqArrPr>
                            <m:ctrlPr>
                              <a:rPr lang="en-US" sz="2700" i="1" smtClean="0">
                                <a:latin typeface="Cambria Math"/>
                              </a:rPr>
                            </m:ctrlPr>
                          </m:eqArrPr>
                          <m:e>
                            <m:sSub>
                              <m:sSubPr>
                                <m:ctrlPr>
                                  <a:rPr lang="en-US" sz="2700" i="1" smtClean="0">
                                    <a:latin typeface="Cambria Math"/>
                                  </a:rPr>
                                </m:ctrlPr>
                              </m:sSubPr>
                              <m:e>
                                <m:r>
                                  <a:rPr lang="en-US" sz="2700" b="0" i="1" smtClean="0">
                                    <a:latin typeface="Cambria Math"/>
                                  </a:rPr>
                                  <m:t>𝑥</m:t>
                                </m:r>
                              </m:e>
                              <m:sub>
                                <m:d>
                                  <m:dPr>
                                    <m:ctrlPr>
                                      <a:rPr lang="en-US" sz="2700" i="1" smtClean="0">
                                        <a:latin typeface="Cambria Math"/>
                                      </a:rPr>
                                    </m:ctrlPr>
                                  </m:dPr>
                                  <m:e>
                                    <m:r>
                                      <a:rPr lang="en-US" sz="2700" b="0" i="1" smtClean="0">
                                        <a:latin typeface="Cambria Math"/>
                                      </a:rPr>
                                      <m:t>𝑟</m:t>
                                    </m:r>
                                    <m:r>
                                      <a:rPr lang="en-US" sz="2700" b="0" i="1" smtClean="0">
                                        <a:latin typeface="Cambria Math"/>
                                      </a:rPr>
                                      <m:t>+1</m:t>
                                    </m:r>
                                  </m:e>
                                </m:d>
                              </m:sub>
                            </m:sSub>
                            <m:r>
                              <a:rPr lang="en-US" sz="2700" b="0" i="1" smtClean="0">
                                <a:latin typeface="Cambria Math"/>
                              </a:rPr>
                              <m:t>,                  </m:t>
                            </m:r>
                            <m:r>
                              <a:rPr lang="en-US" sz="2700" b="0" i="1" smtClean="0">
                                <a:latin typeface="Cambria Math"/>
                              </a:rPr>
                              <m:t>𝑛</m:t>
                            </m:r>
                            <m:r>
                              <a:rPr lang="en-US" sz="2700" b="0" i="1" smtClean="0">
                                <a:latin typeface="Cambria Math"/>
                              </a:rPr>
                              <m:t>=2</m:t>
                            </m:r>
                            <m:r>
                              <a:rPr lang="en-US" sz="2700" b="0" i="1" smtClean="0">
                                <a:latin typeface="Cambria Math"/>
                              </a:rPr>
                              <m:t>𝑟</m:t>
                            </m:r>
                            <m:r>
                              <a:rPr lang="en-US" sz="2700" b="0" i="1" smtClean="0">
                                <a:latin typeface="Cambria Math"/>
                              </a:rPr>
                              <m:t>+1</m:t>
                            </m:r>
                            <m:r>
                              <m:rPr>
                                <m:nor/>
                              </m:rPr>
                              <a:rPr lang="en-US" sz="2700" b="0" i="0" smtClean="0">
                                <a:latin typeface="Cambria Math"/>
                              </a:rPr>
                              <m:t>  (</m:t>
                            </m:r>
                            <m:r>
                              <m:rPr>
                                <m:nor/>
                              </m:rPr>
                              <a:rPr lang="en-US" sz="2700" b="0" i="0" smtClean="0">
                                <a:latin typeface="Cambria Math"/>
                              </a:rPr>
                              <m:t>odd</m:t>
                            </m:r>
                            <m:r>
                              <m:rPr>
                                <m:nor/>
                              </m:rPr>
                              <a:rPr lang="en-US" sz="2700" b="0" i="0" smtClean="0">
                                <a:latin typeface="Cambria Math"/>
                              </a:rPr>
                              <m:t>)</m:t>
                            </m:r>
                            <m:r>
                              <a:rPr lang="en-US" sz="2700" b="0" i="1" smtClean="0">
                                <a:latin typeface="Cambria Math"/>
                              </a:rPr>
                              <m:t>  </m:t>
                            </m:r>
                          </m:e>
                          <m:e>
                            <m:f>
                              <m:fPr>
                                <m:ctrlPr>
                                  <a:rPr lang="en-US" sz="2700" i="1" smtClean="0">
                                    <a:latin typeface="Cambria Math"/>
                                  </a:rPr>
                                </m:ctrlPr>
                              </m:fPr>
                              <m:num>
                                <m:r>
                                  <a:rPr lang="en-US" sz="2700" b="0" i="1" smtClean="0">
                                    <a:latin typeface="Cambria Math"/>
                                  </a:rPr>
                                  <m:t>1</m:t>
                                </m:r>
                              </m:num>
                              <m:den>
                                <m:r>
                                  <a:rPr lang="en-US" sz="2700" b="0" i="1" smtClean="0">
                                    <a:latin typeface="Cambria Math"/>
                                  </a:rPr>
                                  <m:t>2</m:t>
                                </m:r>
                              </m:den>
                            </m:f>
                            <m:d>
                              <m:dPr>
                                <m:ctrlPr>
                                  <a:rPr lang="en-US" sz="2700" i="1" smtClean="0">
                                    <a:latin typeface="Cambria Math"/>
                                  </a:rPr>
                                </m:ctrlPr>
                              </m:dPr>
                              <m:e>
                                <m:sSub>
                                  <m:sSubPr>
                                    <m:ctrlPr>
                                      <a:rPr lang="en-US" sz="2700" i="1">
                                        <a:latin typeface="Cambria Math"/>
                                      </a:rPr>
                                    </m:ctrlPr>
                                  </m:sSubPr>
                                  <m:e>
                                    <m:r>
                                      <a:rPr lang="en-US" sz="2700" i="1">
                                        <a:latin typeface="Cambria Math"/>
                                      </a:rPr>
                                      <m:t>𝑥</m:t>
                                    </m:r>
                                  </m:e>
                                  <m:sub>
                                    <m:d>
                                      <m:dPr>
                                        <m:ctrlPr>
                                          <a:rPr lang="en-US" sz="2700" i="1">
                                            <a:latin typeface="Cambria Math"/>
                                          </a:rPr>
                                        </m:ctrlPr>
                                      </m:dPr>
                                      <m:e>
                                        <m:r>
                                          <a:rPr lang="en-US" sz="2700" i="1">
                                            <a:latin typeface="Cambria Math"/>
                                          </a:rPr>
                                          <m:t>𝑟</m:t>
                                        </m:r>
                                      </m:e>
                                    </m:d>
                                  </m:sub>
                                </m:sSub>
                                <m:r>
                                  <a:rPr lang="en-US" sz="2700" b="0" i="1" smtClean="0">
                                    <a:latin typeface="Cambria Math"/>
                                  </a:rPr>
                                  <m:t>+</m:t>
                                </m:r>
                                <m:sSub>
                                  <m:sSubPr>
                                    <m:ctrlPr>
                                      <a:rPr lang="en-US" sz="2700" i="1">
                                        <a:latin typeface="Cambria Math"/>
                                      </a:rPr>
                                    </m:ctrlPr>
                                  </m:sSubPr>
                                  <m:e>
                                    <m:r>
                                      <a:rPr lang="en-US" sz="2700" i="1">
                                        <a:latin typeface="Cambria Math"/>
                                      </a:rPr>
                                      <m:t>𝑥</m:t>
                                    </m:r>
                                  </m:e>
                                  <m:sub>
                                    <m:d>
                                      <m:dPr>
                                        <m:ctrlPr>
                                          <a:rPr lang="en-US" sz="2700" i="1">
                                            <a:latin typeface="Cambria Math"/>
                                          </a:rPr>
                                        </m:ctrlPr>
                                      </m:dPr>
                                      <m:e>
                                        <m:r>
                                          <a:rPr lang="en-US" sz="2700" i="1">
                                            <a:latin typeface="Cambria Math"/>
                                          </a:rPr>
                                          <m:t>𝑟</m:t>
                                        </m:r>
                                        <m:r>
                                          <a:rPr lang="en-US" sz="2700" i="1">
                                            <a:latin typeface="Cambria Math"/>
                                          </a:rPr>
                                          <m:t>+1</m:t>
                                        </m:r>
                                      </m:e>
                                    </m:d>
                                  </m:sub>
                                </m:sSub>
                              </m:e>
                            </m:d>
                            <m:r>
                              <a:rPr lang="en-US" sz="2700" b="0" i="1" smtClean="0">
                                <a:latin typeface="Cambria Math"/>
                              </a:rPr>
                              <m:t>,  </m:t>
                            </m:r>
                            <m:r>
                              <a:rPr lang="en-US" sz="2700" b="0" i="1" smtClean="0">
                                <a:latin typeface="Cambria Math"/>
                              </a:rPr>
                              <m:t>𝑛</m:t>
                            </m:r>
                            <m:r>
                              <a:rPr lang="en-US" sz="2700" b="0" i="1" smtClean="0">
                                <a:latin typeface="Cambria Math"/>
                              </a:rPr>
                              <m:t>=2</m:t>
                            </m:r>
                            <m:r>
                              <a:rPr lang="en-US" sz="2700" b="0" i="1" smtClean="0">
                                <a:latin typeface="Cambria Math"/>
                              </a:rPr>
                              <m:t>𝑟</m:t>
                            </m:r>
                            <m:r>
                              <a:rPr lang="en-US" sz="2700" b="0" i="1" smtClean="0">
                                <a:latin typeface="Cambria Math"/>
                              </a:rPr>
                              <m:t>  </m:t>
                            </m:r>
                            <m:r>
                              <m:rPr>
                                <m:nor/>
                              </m:rPr>
                              <a:rPr lang="en-US" sz="2700" b="0" i="0" smtClean="0">
                                <a:latin typeface="Cambria Math"/>
                              </a:rPr>
                              <m:t>(</m:t>
                            </m:r>
                            <m:r>
                              <m:rPr>
                                <m:nor/>
                              </m:rPr>
                              <a:rPr lang="en-US" sz="2700" b="0" i="0" smtClean="0">
                                <a:latin typeface="Cambria Math"/>
                              </a:rPr>
                              <m:t>even</m:t>
                            </m:r>
                            <m:r>
                              <m:rPr>
                                <m:nor/>
                              </m:rPr>
                              <a:rPr lang="en-US" sz="2700" b="0" i="0" smtClean="0">
                                <a:latin typeface="Cambria Math"/>
                              </a:rPr>
                              <m:t>)</m:t>
                            </m:r>
                          </m:e>
                        </m:eqArr>
                      </m:e>
                    </m:d>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4" t="-711"/>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4F0FB6BC-84A6-4609-A72D-14054CEE50D6}" type="slidenum">
              <a:rPr lang="en-US" smtClean="0"/>
              <a:pPr/>
              <a:t>8</a:t>
            </a:fld>
            <a:endParaRPr lang="en-US" dirty="0"/>
          </a:p>
        </p:txBody>
      </p:sp>
    </p:spTree>
    <p:extLst>
      <p:ext uri="{BB962C8B-B14F-4D97-AF65-F5344CB8AC3E}">
        <p14:creationId xmlns:p14="http://schemas.microsoft.com/office/powerpoint/2010/main" val="3657241894"/>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title"/>
          </p:nvPr>
        </p:nvSpPr>
        <p:spPr/>
        <p:txBody>
          <a:bodyPr/>
          <a:lstStyle/>
          <a:p>
            <a:r>
              <a:rPr lang="en-US" smtClean="0"/>
              <a:t>Measures of Spread: Range and Variance</a:t>
            </a:r>
          </a:p>
        </p:txBody>
      </p:sp>
      <mc:AlternateContent xmlns:mc="http://schemas.openxmlformats.org/markup-compatibility/2006" xmlns:a14="http://schemas.microsoft.com/office/drawing/2010/main">
        <mc:Choice Requires="a14">
          <p:sp>
            <p:nvSpPr>
              <p:cNvPr id="2052" name="Rectangle 4"/>
              <p:cNvSpPr>
                <a:spLocks noGrp="1" noChangeArrowheads="1"/>
              </p:cNvSpPr>
              <p:nvPr>
                <p:ph idx="1"/>
              </p:nvPr>
            </p:nvSpPr>
            <p:spPr/>
            <p:txBody>
              <a:bodyPr/>
              <a:lstStyle/>
              <a:p>
                <a:r>
                  <a:rPr lang="en-US" dirty="0" smtClean="0">
                    <a:solidFill>
                      <a:srgbClr val="C00000"/>
                    </a:solidFill>
                  </a:rPr>
                  <a:t>Range</a:t>
                </a:r>
                <a:r>
                  <a:rPr lang="en-US" dirty="0" smtClean="0"/>
                  <a:t> is the difference between the max and min</a:t>
                </a:r>
              </a:p>
              <a:p>
                <a:endParaRPr lang="en-US" dirty="0" smtClean="0"/>
              </a:p>
              <a:p>
                <a:r>
                  <a:rPr lang="en-US" dirty="0" smtClean="0"/>
                  <a:t>The </a:t>
                </a:r>
                <a:r>
                  <a:rPr lang="en-US" dirty="0" smtClean="0">
                    <a:solidFill>
                      <a:srgbClr val="C00000"/>
                    </a:solidFill>
                  </a:rPr>
                  <a:t>variance</a:t>
                </a:r>
                <a:r>
                  <a:rPr lang="en-US" dirty="0" smtClean="0"/>
                  <a:t> or </a:t>
                </a:r>
                <a:r>
                  <a:rPr lang="en-US" dirty="0" smtClean="0">
                    <a:solidFill>
                      <a:srgbClr val="C00000"/>
                    </a:solidFill>
                  </a:rPr>
                  <a:t>standard deviation </a:t>
                </a:r>
                <a:r>
                  <a:rPr lang="en-US" dirty="0" smtClean="0"/>
                  <a:t>is the most common measure of the spread of a set of points:</a:t>
                </a:r>
                <a:br>
                  <a:rPr lang="en-US" dirty="0" smtClean="0"/>
                </a:br>
                <a14:m>
                  <m:oMath xmlns:m="http://schemas.openxmlformats.org/officeDocument/2006/math">
                    <m:r>
                      <m:rPr>
                        <m:nor/>
                      </m:rPr>
                      <a:rPr lang="en-US" sz="2700" b="0" i="0" smtClean="0">
                        <a:latin typeface="Cambria Math"/>
                      </a:rPr>
                      <m:t>varia</m:t>
                    </m:r>
                    <m:r>
                      <m:rPr>
                        <m:nor/>
                      </m:rPr>
                      <a:rPr lang="en-US" sz="2700" smtClean="0">
                        <a:latin typeface="Cambria Math"/>
                      </a:rPr>
                      <m:t>n</m:t>
                    </m:r>
                    <m:r>
                      <m:rPr>
                        <m:nor/>
                      </m:rPr>
                      <a:rPr lang="en-US" sz="2700" b="0" i="0" smtClean="0">
                        <a:latin typeface="Cambria Math"/>
                      </a:rPr>
                      <m:t>ce</m:t>
                    </m:r>
                    <m:d>
                      <m:dPr>
                        <m:ctrlPr>
                          <a:rPr lang="en-US" sz="2700" b="0" i="1">
                            <a:latin typeface="Cambria Math"/>
                          </a:rPr>
                        </m:ctrlPr>
                      </m:dPr>
                      <m:e>
                        <m:r>
                          <a:rPr lang="en-US" sz="2700" i="1">
                            <a:latin typeface="Cambria Math"/>
                          </a:rPr>
                          <m:t>𝑥</m:t>
                        </m:r>
                      </m:e>
                    </m:d>
                    <m:r>
                      <a:rPr lang="en-US" sz="2700" i="1">
                        <a:latin typeface="Cambria Math"/>
                      </a:rPr>
                      <m:t>=</m:t>
                    </m:r>
                    <m:f>
                      <m:fPr>
                        <m:ctrlPr>
                          <a:rPr lang="en-US" sz="2700" i="1">
                            <a:latin typeface="Cambria Math"/>
                          </a:rPr>
                        </m:ctrlPr>
                      </m:fPr>
                      <m:num>
                        <m:r>
                          <a:rPr lang="en-US" sz="2700" i="1">
                            <a:latin typeface="Cambria Math"/>
                          </a:rPr>
                          <m:t>1</m:t>
                        </m:r>
                      </m:num>
                      <m:den>
                        <m:r>
                          <a:rPr lang="en-US" sz="2700" i="1">
                            <a:latin typeface="Cambria Math"/>
                          </a:rPr>
                          <m:t>𝑛</m:t>
                        </m:r>
                        <m:r>
                          <a:rPr lang="en-US" sz="2700" b="0" i="1" smtClean="0">
                            <a:latin typeface="Cambria Math"/>
                          </a:rPr>
                          <m:t>−1</m:t>
                        </m:r>
                      </m:den>
                    </m:f>
                    <m:nary>
                      <m:naryPr>
                        <m:chr m:val="∑"/>
                        <m:ctrlPr>
                          <a:rPr lang="en-US" sz="2700" b="0" i="1">
                            <a:latin typeface="Cambria Math"/>
                          </a:rPr>
                        </m:ctrlPr>
                      </m:naryPr>
                      <m:sub>
                        <m:r>
                          <m:rPr>
                            <m:brk m:alnAt="23"/>
                          </m:rPr>
                          <a:rPr lang="en-US" sz="2700" i="1">
                            <a:latin typeface="Cambria Math"/>
                          </a:rPr>
                          <m:t>𝑘</m:t>
                        </m:r>
                        <m:r>
                          <a:rPr lang="en-US" sz="2700" i="1">
                            <a:latin typeface="Cambria Math"/>
                          </a:rPr>
                          <m:t>=1</m:t>
                        </m:r>
                      </m:sub>
                      <m:sup>
                        <m:r>
                          <a:rPr lang="en-US" sz="2700" i="1">
                            <a:latin typeface="Cambria Math"/>
                          </a:rPr>
                          <m:t>𝑛</m:t>
                        </m:r>
                      </m:sup>
                      <m:e>
                        <m:sSup>
                          <m:sSupPr>
                            <m:ctrlPr>
                              <a:rPr lang="en-US" sz="2700" b="0" i="1" smtClean="0">
                                <a:latin typeface="Cambria Math"/>
                              </a:rPr>
                            </m:ctrlPr>
                          </m:sSupPr>
                          <m:e>
                            <m:d>
                              <m:dPr>
                                <m:ctrlPr>
                                  <a:rPr lang="en-US" sz="2700" b="0" i="1">
                                    <a:latin typeface="Cambria Math"/>
                                  </a:rPr>
                                </m:ctrlPr>
                              </m:dPr>
                              <m:e>
                                <m:sSub>
                                  <m:sSubPr>
                                    <m:ctrlPr>
                                      <a:rPr lang="en-US" sz="2700" b="0" i="1">
                                        <a:latin typeface="Cambria Math"/>
                                      </a:rPr>
                                    </m:ctrlPr>
                                  </m:sSubPr>
                                  <m:e>
                                    <m:r>
                                      <a:rPr lang="en-US" sz="2700" i="1">
                                        <a:latin typeface="Cambria Math"/>
                                      </a:rPr>
                                      <m:t>𝑥</m:t>
                                    </m:r>
                                  </m:e>
                                  <m:sub>
                                    <m:r>
                                      <a:rPr lang="en-US" sz="2700" i="1">
                                        <a:latin typeface="Cambria Math"/>
                                      </a:rPr>
                                      <m:t>𝑘</m:t>
                                    </m:r>
                                  </m:sub>
                                </m:sSub>
                                <m:r>
                                  <a:rPr lang="en-US" sz="2700" i="1">
                                    <a:latin typeface="Cambria Math"/>
                                  </a:rPr>
                                  <m:t>−</m:t>
                                </m:r>
                                <m:acc>
                                  <m:accPr>
                                    <m:chr m:val="̅"/>
                                    <m:ctrlPr>
                                      <a:rPr lang="en-US" sz="2700" i="1">
                                        <a:latin typeface="Cambria Math"/>
                                      </a:rPr>
                                    </m:ctrlPr>
                                  </m:accPr>
                                  <m:e>
                                    <m:r>
                                      <a:rPr lang="en-US" sz="2700" i="1">
                                        <a:latin typeface="Cambria Math"/>
                                      </a:rPr>
                                      <m:t>𝑥</m:t>
                                    </m:r>
                                  </m:e>
                                </m:acc>
                              </m:e>
                            </m:d>
                          </m:e>
                          <m:sup>
                            <m:r>
                              <a:rPr lang="en-US" sz="2700" b="0" i="1" smtClean="0">
                                <a:latin typeface="Cambria Math"/>
                              </a:rPr>
                              <m:t>2</m:t>
                            </m:r>
                          </m:sup>
                        </m:sSup>
                      </m:e>
                    </m:nary>
                    <m:r>
                      <a:rPr lang="en-US" sz="2700" b="0" i="1" smtClean="0">
                        <a:latin typeface="Cambria Math"/>
                      </a:rPr>
                      <m:t>=</m:t>
                    </m:r>
                    <m:r>
                      <m:rPr>
                        <m:nor/>
                      </m:rPr>
                      <a:rPr lang="en-US" sz="2700" b="0" i="0" smtClean="0">
                        <a:latin typeface="Cambria Math"/>
                      </a:rPr>
                      <m:t>standard</m:t>
                    </m:r>
                    <m:r>
                      <m:rPr>
                        <m:nor/>
                      </m:rPr>
                      <a:rPr lang="en-US" sz="2700" b="0" i="0" smtClean="0">
                        <a:latin typeface="Cambria Math"/>
                      </a:rPr>
                      <m:t>−</m:t>
                    </m:r>
                    <m:r>
                      <m:rPr>
                        <m:nor/>
                      </m:rPr>
                      <a:rPr lang="en-US" sz="2700" b="0" i="0" smtClean="0">
                        <a:latin typeface="Cambria Math"/>
                      </a:rPr>
                      <m:t>deviation</m:t>
                    </m:r>
                    <m:sSup>
                      <m:sSupPr>
                        <m:ctrlPr>
                          <a:rPr lang="en-US" sz="2700" b="0" i="1" smtClean="0">
                            <a:latin typeface="Cambria Math"/>
                          </a:rPr>
                        </m:ctrlPr>
                      </m:sSupPr>
                      <m:e>
                        <m:d>
                          <m:dPr>
                            <m:ctrlPr>
                              <a:rPr lang="en-US" sz="2700" b="0" i="1" smtClean="0">
                                <a:latin typeface="Cambria Math"/>
                              </a:rPr>
                            </m:ctrlPr>
                          </m:dPr>
                          <m:e>
                            <m:r>
                              <a:rPr lang="en-US" sz="2700" b="0" i="1" smtClean="0">
                                <a:latin typeface="Cambria Math"/>
                              </a:rPr>
                              <m:t>𝑥</m:t>
                            </m:r>
                          </m:e>
                        </m:d>
                      </m:e>
                      <m:sup>
                        <m:r>
                          <a:rPr lang="en-US" sz="2700" b="0" i="1" smtClean="0">
                            <a:latin typeface="Cambria Math"/>
                          </a:rPr>
                          <m:t>2</m:t>
                        </m:r>
                      </m:sup>
                    </m:sSup>
                  </m:oMath>
                </a14:m>
                <a:endParaRPr lang="en-US" sz="2700" dirty="0" smtClean="0"/>
              </a:p>
              <a:p>
                <a:pPr>
                  <a:buFont typeface="Monotype Sorts" pitchFamily="2" charset="2"/>
                  <a:buNone/>
                </a:pPr>
                <a:r>
                  <a:rPr lang="en-US" dirty="0" smtClean="0"/>
                  <a:t> </a:t>
                </a:r>
              </a:p>
              <a:p>
                <a:r>
                  <a:rPr lang="en-US" dirty="0" smtClean="0"/>
                  <a:t>Both are sensitive to outliers, so that other measures are often used:</a:t>
                </a:r>
                <a:br>
                  <a:rPr lang="en-US" dirty="0" smtClean="0"/>
                </a:br>
                <a14:m>
                  <m:oMath xmlns:m="http://schemas.openxmlformats.org/officeDocument/2006/math">
                    <m:r>
                      <m:rPr>
                        <m:sty m:val="p"/>
                      </m:rPr>
                      <a:rPr lang="en-US" sz="2700" b="0" i="0" smtClean="0">
                        <a:latin typeface="Cambria Math" pitchFamily="18" charset="0"/>
                        <a:ea typeface="Cambria Math" pitchFamily="18" charset="0"/>
                      </a:rPr>
                      <m:t>a</m:t>
                    </m:r>
                    <m:r>
                      <m:rPr>
                        <m:nor/>
                      </m:rPr>
                      <a:rPr lang="en-US" sz="2700" b="0" i="0" smtClean="0">
                        <a:latin typeface="Cambria Math" pitchFamily="18" charset="0"/>
                        <a:ea typeface="Cambria Math" pitchFamily="18" charset="0"/>
                      </a:rPr>
                      <m:t>verage</m:t>
                    </m:r>
                    <m:r>
                      <m:rPr>
                        <m:nor/>
                      </m:rPr>
                      <a:rPr lang="en-US" sz="2700" b="0" i="0" smtClean="0">
                        <a:latin typeface="Cambria Math" pitchFamily="18" charset="0"/>
                        <a:ea typeface="Cambria Math" pitchFamily="18" charset="0"/>
                      </a:rPr>
                      <m:t>−</m:t>
                    </m:r>
                    <m:r>
                      <m:rPr>
                        <m:nor/>
                      </m:rPr>
                      <a:rPr lang="en-US" sz="2700" b="0" i="0" smtClean="0">
                        <a:latin typeface="Cambria Math" pitchFamily="18" charset="0"/>
                        <a:ea typeface="Cambria Math" pitchFamily="18" charset="0"/>
                      </a:rPr>
                      <m:t>absolute</m:t>
                    </m:r>
                    <m:r>
                      <m:rPr>
                        <m:nor/>
                      </m:rPr>
                      <a:rPr lang="en-US" sz="2700" b="0" i="0" smtClean="0">
                        <a:latin typeface="Cambria Math" pitchFamily="18" charset="0"/>
                        <a:ea typeface="Cambria Math" pitchFamily="18" charset="0"/>
                      </a:rPr>
                      <m:t>−</m:t>
                    </m:r>
                    <m:r>
                      <m:rPr>
                        <m:nor/>
                      </m:rPr>
                      <a:rPr lang="en-US" sz="2700" b="0" i="0" smtClean="0">
                        <a:latin typeface="Cambria Math" pitchFamily="18" charset="0"/>
                        <a:ea typeface="Cambria Math" pitchFamily="18" charset="0"/>
                      </a:rPr>
                      <m:t>deviation</m:t>
                    </m:r>
                    <m:d>
                      <m:dPr>
                        <m:ctrlPr>
                          <a:rPr lang="en-US" sz="2700" b="0" i="1">
                            <a:latin typeface="Cambria Math"/>
                            <a:ea typeface="Cambria Math" pitchFamily="18" charset="0"/>
                          </a:rPr>
                        </m:ctrlPr>
                      </m:dPr>
                      <m:e>
                        <m:r>
                          <a:rPr lang="en-US" sz="2700" i="1">
                            <a:latin typeface="Cambria Math" pitchFamily="18" charset="0"/>
                            <a:ea typeface="Cambria Math" pitchFamily="18" charset="0"/>
                          </a:rPr>
                          <m:t>𝑥</m:t>
                        </m:r>
                      </m:e>
                    </m:d>
                    <m:r>
                      <a:rPr lang="en-US" sz="2700" i="1">
                        <a:latin typeface="Cambria Math" pitchFamily="18" charset="0"/>
                        <a:ea typeface="Cambria Math" pitchFamily="18" charset="0"/>
                      </a:rPr>
                      <m:t>=</m:t>
                    </m:r>
                    <m:f>
                      <m:fPr>
                        <m:ctrlPr>
                          <a:rPr lang="en-US" sz="2700" i="1">
                            <a:latin typeface="Cambria Math"/>
                            <a:ea typeface="Cambria Math" pitchFamily="18" charset="0"/>
                          </a:rPr>
                        </m:ctrlPr>
                      </m:fPr>
                      <m:num>
                        <m:r>
                          <a:rPr lang="en-US" sz="2700" i="1">
                            <a:latin typeface="Cambria Math" pitchFamily="18" charset="0"/>
                            <a:ea typeface="Cambria Math" pitchFamily="18" charset="0"/>
                          </a:rPr>
                          <m:t>1</m:t>
                        </m:r>
                      </m:num>
                      <m:den>
                        <m:r>
                          <a:rPr lang="en-US" sz="2700" i="1">
                            <a:latin typeface="Cambria Math" pitchFamily="18" charset="0"/>
                            <a:ea typeface="Cambria Math" pitchFamily="18" charset="0"/>
                          </a:rPr>
                          <m:t>𝑛</m:t>
                        </m:r>
                      </m:den>
                    </m:f>
                    <m:nary>
                      <m:naryPr>
                        <m:chr m:val="∑"/>
                        <m:ctrlPr>
                          <a:rPr lang="en-US" sz="2700" i="1">
                            <a:latin typeface="Cambria Math"/>
                            <a:ea typeface="Cambria Math" pitchFamily="18" charset="0"/>
                          </a:rPr>
                        </m:ctrlPr>
                      </m:naryPr>
                      <m:sub>
                        <m:r>
                          <m:rPr>
                            <m:brk m:alnAt="23"/>
                          </m:rPr>
                          <a:rPr lang="en-US" sz="2700" i="1">
                            <a:latin typeface="Cambria Math" pitchFamily="18" charset="0"/>
                            <a:ea typeface="Cambria Math" pitchFamily="18" charset="0"/>
                          </a:rPr>
                          <m:t>𝑘</m:t>
                        </m:r>
                        <m:r>
                          <a:rPr lang="en-US" sz="2700" i="1">
                            <a:latin typeface="Cambria Math" pitchFamily="18" charset="0"/>
                            <a:ea typeface="Cambria Math" pitchFamily="18" charset="0"/>
                          </a:rPr>
                          <m:t>=1</m:t>
                        </m:r>
                      </m:sub>
                      <m:sup>
                        <m:r>
                          <a:rPr lang="en-US" sz="2700" i="1">
                            <a:latin typeface="Cambria Math" pitchFamily="18" charset="0"/>
                            <a:ea typeface="Cambria Math" pitchFamily="18" charset="0"/>
                          </a:rPr>
                          <m:t>𝑛</m:t>
                        </m:r>
                      </m:sup>
                      <m:e>
                        <m:d>
                          <m:dPr>
                            <m:begChr m:val="|"/>
                            <m:endChr m:val="|"/>
                            <m:ctrlPr>
                              <a:rPr lang="en-US" sz="2700" i="1" smtClean="0">
                                <a:latin typeface="Cambria Math"/>
                                <a:ea typeface="Cambria Math" pitchFamily="18" charset="0"/>
                              </a:rPr>
                            </m:ctrlPr>
                          </m:dPr>
                          <m:e>
                            <m:sSub>
                              <m:sSubPr>
                                <m:ctrlPr>
                                  <a:rPr lang="en-US" sz="2700" i="1">
                                    <a:latin typeface="Cambria Math"/>
                                    <a:ea typeface="Cambria Math" pitchFamily="18" charset="0"/>
                                  </a:rPr>
                                </m:ctrlPr>
                              </m:sSubPr>
                              <m:e>
                                <m:r>
                                  <a:rPr lang="en-US" sz="2700" i="1">
                                    <a:latin typeface="Cambria Math" pitchFamily="18" charset="0"/>
                                    <a:ea typeface="Cambria Math" pitchFamily="18" charset="0"/>
                                  </a:rPr>
                                  <m:t>𝑥</m:t>
                                </m:r>
                              </m:e>
                              <m:sub>
                                <m:r>
                                  <a:rPr lang="en-US" sz="2700" i="1">
                                    <a:latin typeface="Cambria Math" pitchFamily="18" charset="0"/>
                                    <a:ea typeface="Cambria Math" pitchFamily="18" charset="0"/>
                                  </a:rPr>
                                  <m:t>𝑘</m:t>
                                </m:r>
                              </m:sub>
                            </m:sSub>
                            <m:r>
                              <a:rPr lang="en-US" sz="2700" i="1">
                                <a:latin typeface="Cambria Math" pitchFamily="18" charset="0"/>
                                <a:ea typeface="Cambria Math" pitchFamily="18" charset="0"/>
                              </a:rPr>
                              <m:t>−</m:t>
                            </m:r>
                            <m:acc>
                              <m:accPr>
                                <m:chr m:val="̅"/>
                                <m:ctrlPr>
                                  <a:rPr lang="en-US" sz="2700" i="1">
                                    <a:latin typeface="Cambria Math"/>
                                    <a:ea typeface="Cambria Math" pitchFamily="18" charset="0"/>
                                  </a:rPr>
                                </m:ctrlPr>
                              </m:accPr>
                              <m:e>
                                <m:r>
                                  <a:rPr lang="en-US" sz="2700" i="1">
                                    <a:latin typeface="Cambria Math" pitchFamily="18" charset="0"/>
                                    <a:ea typeface="Cambria Math" pitchFamily="18" charset="0"/>
                                  </a:rPr>
                                  <m:t>𝑥</m:t>
                                </m:r>
                              </m:e>
                            </m:acc>
                          </m:e>
                        </m:d>
                      </m:e>
                    </m:nary>
                  </m:oMath>
                </a14:m>
                <a:r>
                  <a:rPr lang="en-US" sz="2700" dirty="0" smtClean="0">
                    <a:latin typeface="Cambria Math" pitchFamily="18" charset="0"/>
                    <a:ea typeface="Cambria Math" pitchFamily="18" charset="0"/>
                  </a:rPr>
                  <a:t/>
                </a:r>
                <a:br>
                  <a:rPr lang="en-US" sz="2700" dirty="0" smtClean="0">
                    <a:latin typeface="Cambria Math" pitchFamily="18" charset="0"/>
                    <a:ea typeface="Cambria Math" pitchFamily="18" charset="0"/>
                  </a:rPr>
                </a:br>
                <a14:m>
                  <m:oMath xmlns:m="http://schemas.openxmlformats.org/officeDocument/2006/math">
                    <m:r>
                      <m:rPr>
                        <m:sty m:val="p"/>
                      </m:rPr>
                      <a:rPr lang="en-US" sz="2700" b="0" i="0" smtClean="0">
                        <a:latin typeface="Cambria Math"/>
                        <a:ea typeface="Cambria Math" pitchFamily="18" charset="0"/>
                      </a:rPr>
                      <m:t>median</m:t>
                    </m:r>
                    <m:r>
                      <m:rPr>
                        <m:nor/>
                      </m:rPr>
                      <a:rPr lang="en-US" sz="2700" b="0" i="0" smtClean="0">
                        <a:latin typeface="Cambria Math"/>
                        <a:ea typeface="Cambria Math" pitchFamily="18" charset="0"/>
                      </a:rPr>
                      <m:t>−</m:t>
                    </m:r>
                    <m:r>
                      <m:rPr>
                        <m:sty m:val="p"/>
                      </m:rPr>
                      <a:rPr lang="en-US" sz="2700" b="0" i="0" smtClean="0">
                        <a:latin typeface="Cambria Math"/>
                        <a:ea typeface="Cambria Math" pitchFamily="18" charset="0"/>
                      </a:rPr>
                      <m:t>absolute</m:t>
                    </m:r>
                    <m:r>
                      <m:rPr>
                        <m:nor/>
                      </m:rPr>
                      <a:rPr lang="en-US" sz="2700" b="0" i="0" smtClean="0">
                        <a:latin typeface="Cambria Math"/>
                        <a:ea typeface="Cambria Math" pitchFamily="18" charset="0"/>
                      </a:rPr>
                      <m:t>−</m:t>
                    </m:r>
                    <m:r>
                      <m:rPr>
                        <m:sty m:val="p"/>
                      </m:rPr>
                      <a:rPr lang="en-US" sz="2700" b="0" i="0" smtClean="0">
                        <a:latin typeface="Cambria Math"/>
                        <a:ea typeface="Cambria Math" pitchFamily="18" charset="0"/>
                      </a:rPr>
                      <m:t>deviation</m:t>
                    </m:r>
                    <m:d>
                      <m:dPr>
                        <m:ctrlPr>
                          <a:rPr lang="en-US" sz="2700" b="0" i="1" smtClean="0">
                            <a:latin typeface="Cambria Math"/>
                            <a:ea typeface="Cambria Math" pitchFamily="18" charset="0"/>
                          </a:rPr>
                        </m:ctrlPr>
                      </m:dPr>
                      <m:e>
                        <m:r>
                          <a:rPr lang="en-US" sz="2700" b="0" i="1" smtClean="0">
                            <a:latin typeface="Cambria Math" pitchFamily="18" charset="0"/>
                            <a:ea typeface="Cambria Math" pitchFamily="18" charset="0"/>
                          </a:rPr>
                          <m:t>𝑥</m:t>
                        </m:r>
                      </m:e>
                    </m:d>
                    <m:r>
                      <a:rPr lang="en-US" sz="2700" b="0" i="1" smtClean="0">
                        <a:latin typeface="Cambria Math" pitchFamily="18" charset="0"/>
                        <a:ea typeface="Cambria Math" pitchFamily="18" charset="0"/>
                      </a:rPr>
                      <m:t>=</m:t>
                    </m:r>
                    <m:r>
                      <m:rPr>
                        <m:nor/>
                      </m:rPr>
                      <a:rPr lang="en-US" sz="2700" b="0" i="0" smtClean="0">
                        <a:latin typeface="Cambria Math" pitchFamily="18" charset="0"/>
                        <a:ea typeface="Cambria Math" pitchFamily="18" charset="0"/>
                      </a:rPr>
                      <m:t>median</m:t>
                    </m:r>
                    <m:d>
                      <m:dPr>
                        <m:ctrlPr>
                          <a:rPr lang="en-US" sz="2700" b="0" i="1" smtClean="0">
                            <a:latin typeface="Cambria Math"/>
                            <a:ea typeface="Cambria Math" pitchFamily="18" charset="0"/>
                          </a:rPr>
                        </m:ctrlPr>
                      </m:dPr>
                      <m:e>
                        <m:d>
                          <m:dPr>
                            <m:begChr m:val="{"/>
                            <m:endChr m:val="}"/>
                            <m:ctrlPr>
                              <a:rPr lang="en-US" sz="2700" b="0" i="1" smtClean="0">
                                <a:latin typeface="Cambria Math"/>
                                <a:ea typeface="Cambria Math" pitchFamily="18" charset="0"/>
                              </a:rPr>
                            </m:ctrlPr>
                          </m:dPr>
                          <m:e>
                            <m:d>
                              <m:dPr>
                                <m:begChr m:val="|"/>
                                <m:endChr m:val="|"/>
                                <m:ctrlPr>
                                  <a:rPr lang="en-US" sz="2700" b="0" i="1" smtClean="0">
                                    <a:latin typeface="Cambria Math"/>
                                    <a:ea typeface="Cambria Math" pitchFamily="18" charset="0"/>
                                  </a:rPr>
                                </m:ctrlPr>
                              </m:dPr>
                              <m:e>
                                <m:sSub>
                                  <m:sSubPr>
                                    <m:ctrlPr>
                                      <a:rPr lang="en-US" sz="2700" b="0" i="1" smtClean="0">
                                        <a:latin typeface="Cambria Math"/>
                                        <a:ea typeface="Cambria Math" pitchFamily="18" charset="0"/>
                                      </a:rPr>
                                    </m:ctrlPr>
                                  </m:sSubPr>
                                  <m:e>
                                    <m:r>
                                      <a:rPr lang="en-US" sz="2700" b="0" i="1" smtClean="0">
                                        <a:latin typeface="Cambria Math" pitchFamily="18" charset="0"/>
                                        <a:ea typeface="Cambria Math" pitchFamily="18" charset="0"/>
                                      </a:rPr>
                                      <m:t>𝑥</m:t>
                                    </m:r>
                                  </m:e>
                                  <m:sub>
                                    <m:r>
                                      <a:rPr lang="en-US" sz="2700" b="0" i="1" smtClean="0">
                                        <a:latin typeface="Cambria Math" pitchFamily="18" charset="0"/>
                                        <a:ea typeface="Cambria Math" pitchFamily="18" charset="0"/>
                                      </a:rPr>
                                      <m:t>1</m:t>
                                    </m:r>
                                  </m:sub>
                                </m:sSub>
                                <m:r>
                                  <a:rPr lang="en-US" sz="2700" b="0" i="1" smtClean="0">
                                    <a:latin typeface="Cambria Math" pitchFamily="18" charset="0"/>
                                    <a:ea typeface="Cambria Math" pitchFamily="18" charset="0"/>
                                  </a:rPr>
                                  <m:t>−</m:t>
                                </m:r>
                                <m:acc>
                                  <m:accPr>
                                    <m:chr m:val="̅"/>
                                    <m:ctrlPr>
                                      <a:rPr lang="en-US" sz="2700" b="0" i="1" smtClean="0">
                                        <a:latin typeface="Cambria Math"/>
                                        <a:ea typeface="Cambria Math" pitchFamily="18" charset="0"/>
                                      </a:rPr>
                                    </m:ctrlPr>
                                  </m:accPr>
                                  <m:e>
                                    <m:r>
                                      <a:rPr lang="en-US" sz="2700" b="0" i="1" smtClean="0">
                                        <a:latin typeface="Cambria Math" pitchFamily="18" charset="0"/>
                                        <a:ea typeface="Cambria Math" pitchFamily="18" charset="0"/>
                                      </a:rPr>
                                      <m:t>𝑥</m:t>
                                    </m:r>
                                  </m:e>
                                </m:acc>
                              </m:e>
                            </m:d>
                            <m:r>
                              <a:rPr lang="en-US" sz="2700" b="0" i="1" smtClean="0">
                                <a:latin typeface="Cambria Math" pitchFamily="18" charset="0"/>
                                <a:ea typeface="Cambria Math" pitchFamily="18" charset="0"/>
                              </a:rPr>
                              <m:t>,⋯,</m:t>
                            </m:r>
                            <m:d>
                              <m:dPr>
                                <m:begChr m:val="|"/>
                                <m:endChr m:val="|"/>
                                <m:ctrlPr>
                                  <a:rPr lang="en-US" sz="2700" b="0" i="1">
                                    <a:latin typeface="Cambria Math"/>
                                    <a:ea typeface="Cambria Math" pitchFamily="18" charset="0"/>
                                  </a:rPr>
                                </m:ctrlPr>
                              </m:dPr>
                              <m:e>
                                <m:sSub>
                                  <m:sSubPr>
                                    <m:ctrlPr>
                                      <a:rPr lang="en-US" sz="2700" b="0" i="1">
                                        <a:latin typeface="Cambria Math"/>
                                        <a:ea typeface="Cambria Math" pitchFamily="18" charset="0"/>
                                      </a:rPr>
                                    </m:ctrlPr>
                                  </m:sSubPr>
                                  <m:e>
                                    <m:r>
                                      <a:rPr lang="en-US" sz="2700" i="1">
                                        <a:latin typeface="Cambria Math" pitchFamily="18" charset="0"/>
                                        <a:ea typeface="Cambria Math" pitchFamily="18" charset="0"/>
                                      </a:rPr>
                                      <m:t>𝑥</m:t>
                                    </m:r>
                                  </m:e>
                                  <m:sub>
                                    <m:r>
                                      <a:rPr lang="en-US" sz="2700" b="0" i="1" smtClean="0">
                                        <a:latin typeface="Cambria Math" pitchFamily="18" charset="0"/>
                                        <a:ea typeface="Cambria Math" pitchFamily="18" charset="0"/>
                                      </a:rPr>
                                      <m:t>𝑛</m:t>
                                    </m:r>
                                  </m:sub>
                                </m:sSub>
                                <m:r>
                                  <a:rPr lang="en-US" sz="2700" i="1">
                                    <a:latin typeface="Cambria Math" pitchFamily="18" charset="0"/>
                                    <a:ea typeface="Cambria Math" pitchFamily="18" charset="0"/>
                                  </a:rPr>
                                  <m:t>−</m:t>
                                </m:r>
                                <m:acc>
                                  <m:accPr>
                                    <m:chr m:val="̅"/>
                                    <m:ctrlPr>
                                      <a:rPr lang="en-US" sz="2700" b="0" i="1">
                                        <a:latin typeface="Cambria Math"/>
                                        <a:ea typeface="Cambria Math" pitchFamily="18" charset="0"/>
                                      </a:rPr>
                                    </m:ctrlPr>
                                  </m:accPr>
                                  <m:e>
                                    <m:r>
                                      <a:rPr lang="en-US" sz="2700" i="1">
                                        <a:latin typeface="Cambria Math" pitchFamily="18" charset="0"/>
                                        <a:ea typeface="Cambria Math" pitchFamily="18" charset="0"/>
                                      </a:rPr>
                                      <m:t>𝑥</m:t>
                                    </m:r>
                                  </m:e>
                                </m:acc>
                              </m:e>
                            </m:d>
                          </m:e>
                        </m:d>
                      </m:e>
                    </m:d>
                  </m:oMath>
                </a14:m>
                <a:r>
                  <a:rPr lang="en-US" sz="2700" b="0" i="1" dirty="0" smtClean="0">
                    <a:latin typeface="Cambria Math" pitchFamily="18" charset="0"/>
                    <a:ea typeface="Cambria Math" pitchFamily="18" charset="0"/>
                  </a:rPr>
                  <a:t/>
                </a:r>
                <a:br>
                  <a:rPr lang="en-US" sz="2700" b="0" i="1" dirty="0" smtClean="0">
                    <a:latin typeface="Cambria Math" pitchFamily="18" charset="0"/>
                    <a:ea typeface="Cambria Math" pitchFamily="18" charset="0"/>
                  </a:rPr>
                </a:br>
                <a:r>
                  <a:rPr lang="en-US" sz="2700" b="0" i="1" dirty="0" smtClean="0">
                    <a:latin typeface="Cambria Math" pitchFamily="18" charset="0"/>
                    <a:ea typeface="Cambria Math" pitchFamily="18" charset="0"/>
                  </a:rPr>
                  <a:t/>
                </a:r>
                <a:br>
                  <a:rPr lang="en-US" sz="2700" b="0" i="1" dirty="0" smtClean="0">
                    <a:latin typeface="Cambria Math" pitchFamily="18" charset="0"/>
                    <a:ea typeface="Cambria Math" pitchFamily="18" charset="0"/>
                  </a:rPr>
                </a:br>
                <a14:m>
                  <m:oMath xmlns:m="http://schemas.openxmlformats.org/officeDocument/2006/math">
                    <m:r>
                      <m:rPr>
                        <m:nor/>
                      </m:rPr>
                      <a:rPr lang="en-US" sz="2700" smtClean="0">
                        <a:latin typeface="Cambria Math" pitchFamily="18" charset="0"/>
                        <a:ea typeface="Cambria Math" pitchFamily="18" charset="0"/>
                      </a:rPr>
                      <m:t>interquartile</m:t>
                    </m:r>
                    <m:r>
                      <m:rPr>
                        <m:nor/>
                      </m:rPr>
                      <a:rPr lang="en-US" sz="2700" b="0" i="0" smtClean="0">
                        <a:latin typeface="Cambria Math" pitchFamily="18" charset="0"/>
                        <a:ea typeface="Cambria Math" pitchFamily="18" charset="0"/>
                      </a:rPr>
                      <m:t>−</m:t>
                    </m:r>
                    <m:r>
                      <m:rPr>
                        <m:nor/>
                      </m:rPr>
                      <a:rPr lang="en-US" sz="2700" smtClean="0">
                        <a:latin typeface="Cambria Math" pitchFamily="18" charset="0"/>
                        <a:ea typeface="Cambria Math" pitchFamily="18" charset="0"/>
                      </a:rPr>
                      <m:t>range</m:t>
                    </m:r>
                    <m:d>
                      <m:dPr>
                        <m:ctrlPr>
                          <a:rPr lang="en-US" sz="2700" i="1">
                            <a:latin typeface="Cambria Math"/>
                            <a:ea typeface="Cambria Math" pitchFamily="18" charset="0"/>
                          </a:rPr>
                        </m:ctrlPr>
                      </m:dPr>
                      <m:e>
                        <m:r>
                          <a:rPr lang="en-US" sz="2700" i="1">
                            <a:latin typeface="Cambria Math" pitchFamily="18" charset="0"/>
                            <a:ea typeface="Cambria Math" pitchFamily="18" charset="0"/>
                          </a:rPr>
                          <m:t>𝑥</m:t>
                        </m:r>
                      </m:e>
                    </m:d>
                    <m:r>
                      <a:rPr lang="en-US" sz="2700" i="1">
                        <a:latin typeface="Cambria Math" pitchFamily="18" charset="0"/>
                        <a:ea typeface="Cambria Math" pitchFamily="18" charset="0"/>
                      </a:rPr>
                      <m:t>=</m:t>
                    </m:r>
                    <m:sSub>
                      <m:sSubPr>
                        <m:ctrlPr>
                          <a:rPr lang="en-US" sz="2700" b="0" i="1" smtClean="0">
                            <a:latin typeface="Cambria Math"/>
                            <a:ea typeface="Cambria Math" pitchFamily="18" charset="0"/>
                          </a:rPr>
                        </m:ctrlPr>
                      </m:sSubPr>
                      <m:e>
                        <m:r>
                          <a:rPr lang="en-US" sz="2700" b="0" i="1" smtClean="0">
                            <a:latin typeface="Cambria Math"/>
                            <a:ea typeface="Cambria Math" pitchFamily="18" charset="0"/>
                          </a:rPr>
                          <m:t>𝑥</m:t>
                        </m:r>
                      </m:e>
                      <m:sub>
                        <m:r>
                          <a:rPr lang="en-US" sz="2700" b="0" i="1" smtClean="0">
                            <a:latin typeface="Cambria Math"/>
                            <a:ea typeface="Cambria Math" pitchFamily="18" charset="0"/>
                          </a:rPr>
                          <m:t>75%</m:t>
                        </m:r>
                      </m:sub>
                    </m:sSub>
                    <m:r>
                      <a:rPr lang="en-US" sz="2700" b="0" i="1" smtClean="0">
                        <a:latin typeface="Cambria Math"/>
                        <a:ea typeface="Cambria Math" pitchFamily="18" charset="0"/>
                      </a:rPr>
                      <m:t>−</m:t>
                    </m:r>
                    <m:sSub>
                      <m:sSubPr>
                        <m:ctrlPr>
                          <a:rPr lang="en-US" sz="2700" b="0" i="1">
                            <a:latin typeface="Cambria Math"/>
                            <a:ea typeface="Cambria Math" pitchFamily="18" charset="0"/>
                          </a:rPr>
                        </m:ctrlPr>
                      </m:sSubPr>
                      <m:e>
                        <m:r>
                          <a:rPr lang="en-US" sz="2700" i="1">
                            <a:latin typeface="Cambria Math"/>
                            <a:ea typeface="Cambria Math" pitchFamily="18" charset="0"/>
                          </a:rPr>
                          <m:t>𝑥</m:t>
                        </m:r>
                      </m:e>
                      <m:sub>
                        <m:r>
                          <a:rPr lang="en-US" sz="2700" b="0" i="1" smtClean="0">
                            <a:latin typeface="Cambria Math"/>
                            <a:ea typeface="Cambria Math" pitchFamily="18" charset="0"/>
                          </a:rPr>
                          <m:t>2</m:t>
                        </m:r>
                        <m:r>
                          <a:rPr lang="en-US" sz="2700" i="1">
                            <a:latin typeface="Cambria Math"/>
                            <a:ea typeface="Cambria Math" pitchFamily="18" charset="0"/>
                          </a:rPr>
                          <m:t>5%</m:t>
                        </m:r>
                      </m:sub>
                    </m:sSub>
                  </m:oMath>
                </a14:m>
                <a:endParaRPr lang="en-US" sz="2700" dirty="0" smtClean="0">
                  <a:latin typeface="Cambria Math" pitchFamily="18" charset="0"/>
                  <a:ea typeface="Cambria Math" pitchFamily="18" charset="0"/>
                </a:endParaRPr>
              </a:p>
            </p:txBody>
          </p:sp>
        </mc:Choice>
        <mc:Fallback xmlns="">
          <p:sp>
            <p:nvSpPr>
              <p:cNvPr id="2052" name="Rectangle 4"/>
              <p:cNvSpPr>
                <a:spLocks noGrp="1" noRot="1" noChangeAspect="1" noMove="1" noResize="1" noEditPoints="1" noAdjustHandles="1" noChangeArrowheads="1" noChangeShapeType="1" noTextEdit="1"/>
              </p:cNvSpPr>
              <p:nvPr>
                <p:ph idx="1"/>
              </p:nvPr>
            </p:nvSpPr>
            <p:spPr>
              <a:blipFill rotWithShape="1">
                <a:blip r:embed="rId3"/>
                <a:stretch>
                  <a:fillRect l="-1214" t="-711"/>
                </a:stretch>
              </a:blipFill>
            </p:spPr>
            <p:txBody>
              <a:bodyPr/>
              <a:lstStyle/>
              <a:p>
                <a:r>
                  <a:rPr lang="en-US">
                    <a:noFill/>
                  </a:rPr>
                  <a:t> </a:t>
                </a:r>
              </a:p>
            </p:txBody>
          </p:sp>
        </mc:Fallback>
      </mc:AlternateContent>
      <p:sp>
        <p:nvSpPr>
          <p:cNvPr id="2" name="Slide Number Placeholder 1"/>
          <p:cNvSpPr>
            <a:spLocks noGrp="1"/>
          </p:cNvSpPr>
          <p:nvPr>
            <p:ph type="sldNum" sz="quarter" idx="4"/>
          </p:nvPr>
        </p:nvSpPr>
        <p:spPr/>
        <p:txBody>
          <a:bodyPr/>
          <a:lstStyle/>
          <a:p>
            <a:fld id="{4F0FB6BC-84A6-4609-A72D-14054CEE50D6}" type="slidenum">
              <a:rPr lang="en-US" smtClean="0"/>
              <a:pPr/>
              <a:t>9</a:t>
            </a:fld>
            <a:endParaRPr lang="en-US" dirty="0"/>
          </a:p>
        </p:txBody>
      </p:sp>
    </p:spTree>
    <p:extLst>
      <p:ext uri="{BB962C8B-B14F-4D97-AF65-F5344CB8AC3E}">
        <p14:creationId xmlns:p14="http://schemas.microsoft.com/office/powerpoint/2010/main" val="3723862172"/>
      </p:ext>
    </p:extLst>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pening dia's">
  <a:themeElements>
    <a:clrScheme name="RU 2010">
      <a:dk1>
        <a:srgbClr val="000000"/>
      </a:dk1>
      <a:lt1>
        <a:srgbClr val="FFFFFF"/>
      </a:lt1>
      <a:dk2>
        <a:srgbClr val="000000"/>
      </a:dk2>
      <a:lt2>
        <a:srgbClr val="FFFFFF"/>
      </a:lt2>
      <a:accent1>
        <a:srgbClr val="BE311A"/>
      </a:accent1>
      <a:accent2>
        <a:srgbClr val="636463"/>
      </a:accent2>
      <a:accent3>
        <a:srgbClr val="A3AAA1"/>
      </a:accent3>
      <a:accent4>
        <a:srgbClr val="DADADA"/>
      </a:accent4>
      <a:accent5>
        <a:srgbClr val="C6ABAB"/>
      </a:accent5>
      <a:accent6>
        <a:srgbClr val="8A2509"/>
      </a:accent6>
      <a:hlink>
        <a:srgbClr val="0089B9"/>
      </a:hlink>
      <a:folHlink>
        <a:srgbClr val="0089B9"/>
      </a:folHlink>
    </a:clrScheme>
    <a:fontScheme name="Kantoor - klassiek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txDef>
      <a:spPr bwMode="auto">
        <a:noFill/>
        <a:ln w="12700">
          <a:noFill/>
          <a:miter lim="800000"/>
          <a:headEnd/>
          <a:tailEnd/>
        </a:ln>
      </a:spPr>
      <a:bodyPr vert="horz" wrap="square" lIns="50800" tIns="50800" rIns="50800" bIns="50800" numCol="1" rtlCol="0"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sz="2100" b="0" i="0" u="none" strike="noStrike" kern="0" cap="none" spc="0" normalizeH="0" baseline="0" noProof="0" dirty="0" smtClean="0">
            <a:ln>
              <a:noFill/>
            </a:ln>
            <a:effectLst/>
            <a:uLnTx/>
            <a:uFillTx/>
            <a:latin typeface="+mn-lt"/>
            <a:ea typeface="+mn-ea"/>
            <a:cs typeface="+mn-cs"/>
            <a:sym typeface="Kievit-Book" charset="0"/>
          </a:defRPr>
        </a:defPPr>
      </a:lstStyle>
    </a:txDef>
  </a:objectDefaults>
  <a:extraClrSchemeLst>
    <a:extraClrScheme>
      <a:clrScheme name="Opening al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asis pagina">
  <a:themeElements>
    <a:clrScheme name="RU 2010">
      <a:dk1>
        <a:srgbClr val="000000"/>
      </a:dk1>
      <a:lt1>
        <a:srgbClr val="FFFFFF"/>
      </a:lt1>
      <a:dk2>
        <a:srgbClr val="000000"/>
      </a:dk2>
      <a:lt2>
        <a:srgbClr val="FFFFFF"/>
      </a:lt2>
      <a:accent1>
        <a:srgbClr val="BE311A"/>
      </a:accent1>
      <a:accent2>
        <a:srgbClr val="636463"/>
      </a:accent2>
      <a:accent3>
        <a:srgbClr val="A3AAA1"/>
      </a:accent3>
      <a:accent4>
        <a:srgbClr val="DADADA"/>
      </a:accent4>
      <a:accent5>
        <a:srgbClr val="C6ABAB"/>
      </a:accent5>
      <a:accent6>
        <a:srgbClr val="8A2509"/>
      </a:accent6>
      <a:hlink>
        <a:srgbClr val="BE311A"/>
      </a:hlink>
      <a:folHlink>
        <a:srgbClr val="BE311A"/>
      </a:folHlink>
    </a:clrScheme>
    <a:fontScheme name="Kantoor - klassiek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lIns="130046" tIns="65023" rIns="130046" bIns="65023">
        <a:spAutoFit/>
      </a:bodyPr>
      <a:lstStyle>
        <a:defPPr marL="365760" indent="-365760" eaLnBrk="1" hangingPunct="1">
          <a:buClr>
            <a:srgbClr val="C00000"/>
          </a:buClr>
          <a:buFontTx/>
          <a:buChar char="•"/>
          <a:defRPr sz="2500" dirty="0">
            <a:solidFill>
              <a:schemeClr val="bg1"/>
            </a:solidFill>
            <a:latin typeface="+mj-lt"/>
          </a:defRPr>
        </a:defPPr>
      </a:lstStyle>
    </a:txDef>
  </a:objectDefaults>
  <a:extraClrSchemeLst>
    <a:extraClrScheme>
      <a:clrScheme name="Basis pagin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2817</TotalTime>
  <Pages>0</Pages>
  <Words>2497</Words>
  <Characters>0</Characters>
  <Application>Microsoft Office PowerPoint</Application>
  <PresentationFormat>Custom</PresentationFormat>
  <Lines>0</Lines>
  <Paragraphs>519</Paragraphs>
  <Slides>68</Slides>
  <Notes>30</Notes>
  <HiddenSlides>0</HiddenSlides>
  <MMClips>0</MMClips>
  <ScaleCrop>false</ScaleCrop>
  <HeadingPairs>
    <vt:vector size="4" baseType="variant">
      <vt:variant>
        <vt:lpstr>Theme</vt:lpstr>
      </vt:variant>
      <vt:variant>
        <vt:i4>2</vt:i4>
      </vt:variant>
      <vt:variant>
        <vt:lpstr>Slide Titles</vt:lpstr>
      </vt:variant>
      <vt:variant>
        <vt:i4>68</vt:i4>
      </vt:variant>
    </vt:vector>
  </HeadingPairs>
  <TitlesOfParts>
    <vt:vector size="70" baseType="lpstr">
      <vt:lpstr>Opening dia's</vt:lpstr>
      <vt:lpstr>Basis pagina</vt:lpstr>
      <vt:lpstr>Data Mining: Data Exploration</vt:lpstr>
      <vt:lpstr>What is data exploration?</vt:lpstr>
      <vt:lpstr>Iris Sample Data Set  </vt:lpstr>
      <vt:lpstr>Find the sepal (kelkblad)</vt:lpstr>
      <vt:lpstr>Summary Statistics</vt:lpstr>
      <vt:lpstr>Frequency and Mode</vt:lpstr>
      <vt:lpstr>Percentiles</vt:lpstr>
      <vt:lpstr>Measures of Location</vt:lpstr>
      <vt:lpstr>Measures of Spread: Range and Variance</vt:lpstr>
      <vt:lpstr>Visualization</vt:lpstr>
      <vt:lpstr>Example: Sea Surface Temperature</vt:lpstr>
      <vt:lpstr>Representation</vt:lpstr>
      <vt:lpstr>Arrangement</vt:lpstr>
      <vt:lpstr>Selection</vt:lpstr>
      <vt:lpstr>Visualization Techniques: Histograms</vt:lpstr>
      <vt:lpstr>MATLAB Code for Histogram</vt:lpstr>
      <vt:lpstr>Python Code for Histogram</vt:lpstr>
      <vt:lpstr>Two-Dimensional Histograms</vt:lpstr>
      <vt:lpstr>Visualization Techniques: Box Plots</vt:lpstr>
      <vt:lpstr>Example of Box Plots </vt:lpstr>
      <vt:lpstr>Box Plots in Python</vt:lpstr>
      <vt:lpstr>Boxplot of Lottery Pay-off</vt:lpstr>
      <vt:lpstr>Visualization Techniques: Scatter Plots</vt:lpstr>
      <vt:lpstr>Scatter Plot Array of Iris Attributes</vt:lpstr>
      <vt:lpstr>Python: use pandas or seaborn</vt:lpstr>
      <vt:lpstr>Visualization Techniques: Contour Plots</vt:lpstr>
      <vt:lpstr>Contour Plot Example: SST Dec, 1998</vt:lpstr>
      <vt:lpstr>Visualization Techniques: Matrix Plots</vt:lpstr>
      <vt:lpstr>Visualization of the Iris Data Matrix</vt:lpstr>
      <vt:lpstr>Visualization of the Iris Correlation Matrix</vt:lpstr>
      <vt:lpstr>Visualization Techniques: Parallel Coordinates</vt:lpstr>
      <vt:lpstr>Parallel Coordinates Plots for Iris Data</vt:lpstr>
      <vt:lpstr>Star Plots</vt:lpstr>
      <vt:lpstr>Star Plots for Iris Data</vt:lpstr>
      <vt:lpstr>MATLAB Code for Star Plot</vt:lpstr>
      <vt:lpstr>Star Plots for Cars</vt:lpstr>
      <vt:lpstr>Chernoff Faces</vt:lpstr>
      <vt:lpstr>Chernoff Faces for Iris Data</vt:lpstr>
      <vt:lpstr>Clustering Combinations</vt:lpstr>
      <vt:lpstr>Cheating</vt:lpstr>
      <vt:lpstr>Lie factor</vt:lpstr>
      <vt:lpstr>The Lie Factor (1)</vt:lpstr>
      <vt:lpstr>The Lie Factor (2)</vt:lpstr>
      <vt:lpstr>World On Line (1)</vt:lpstr>
      <vt:lpstr>World On Line (2)</vt:lpstr>
      <vt:lpstr>ACCENT</vt:lpstr>
      <vt:lpstr>Apple vs Microsoft</vt:lpstr>
      <vt:lpstr>Minimum wage</vt:lpstr>
      <vt:lpstr>University Rankings</vt:lpstr>
      <vt:lpstr>New Links</vt:lpstr>
      <vt:lpstr>Life Expectancy</vt:lpstr>
      <vt:lpstr>OLAP</vt:lpstr>
      <vt:lpstr>Handling Big Data</vt:lpstr>
      <vt:lpstr>Parallel Processing</vt:lpstr>
      <vt:lpstr>MapReduce and Hadoop</vt:lpstr>
      <vt:lpstr>Hadoop Example (1)</vt:lpstr>
      <vt:lpstr>Hadoop Example (2)</vt:lpstr>
      <vt:lpstr>Hadoop Example (3)</vt:lpstr>
      <vt:lpstr>Hadoop Example (4)</vt:lpstr>
      <vt:lpstr>Hadoop Example (5)</vt:lpstr>
      <vt:lpstr>Hadoop File System (1)</vt:lpstr>
      <vt:lpstr>Hadoop File System (2)</vt:lpstr>
      <vt:lpstr>MapReduce</vt:lpstr>
      <vt:lpstr>Map Step</vt:lpstr>
      <vt:lpstr>Sorting Keys</vt:lpstr>
      <vt:lpstr>Reduce Step</vt:lpstr>
      <vt:lpstr>MapReduce</vt:lpstr>
      <vt:lpstr>Hadoop / MapReduce for Data Mining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Radboud University Nijmegen</dc:title>
  <dc:creator>tomh</dc:creator>
  <cp:lastModifiedBy>Tom Heskes</cp:lastModifiedBy>
  <cp:revision>301</cp:revision>
  <dcterms:created xsi:type="dcterms:W3CDTF">2010-10-05T13:34:04Z</dcterms:created>
  <dcterms:modified xsi:type="dcterms:W3CDTF">2016-09-25T18:29:22Z</dcterms:modified>
</cp:coreProperties>
</file>